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 id="2147483888" r:id="rId2"/>
  </p:sldMasterIdLst>
  <p:notesMasterIdLst>
    <p:notesMasterId r:id="rId49"/>
  </p:notesMasterIdLst>
  <p:sldIdLst>
    <p:sldId id="2271" r:id="rId3"/>
    <p:sldId id="2366" r:id="rId4"/>
    <p:sldId id="2364" r:id="rId5"/>
    <p:sldId id="2363" r:id="rId6"/>
    <p:sldId id="2278" r:id="rId7"/>
    <p:sldId id="2284" r:id="rId8"/>
    <p:sldId id="2235" r:id="rId9"/>
    <p:sldId id="2330" r:id="rId10"/>
    <p:sldId id="2393" r:id="rId11"/>
    <p:sldId id="2430" r:id="rId12"/>
    <p:sldId id="2059" r:id="rId13"/>
    <p:sldId id="2233" r:id="rId14"/>
    <p:sldId id="2431" r:id="rId15"/>
    <p:sldId id="2432" r:id="rId16"/>
    <p:sldId id="2433" r:id="rId17"/>
    <p:sldId id="2434" r:id="rId18"/>
    <p:sldId id="2435" r:id="rId19"/>
    <p:sldId id="2436" r:id="rId20"/>
    <p:sldId id="2437" r:id="rId21"/>
    <p:sldId id="2438" r:id="rId22"/>
    <p:sldId id="2439" r:id="rId23"/>
    <p:sldId id="2440" r:id="rId24"/>
    <p:sldId id="2441" r:id="rId25"/>
    <p:sldId id="2442" r:id="rId26"/>
    <p:sldId id="2443" r:id="rId27"/>
    <p:sldId id="2446" r:id="rId28"/>
    <p:sldId id="2444" r:id="rId29"/>
    <p:sldId id="2448" r:id="rId30"/>
    <p:sldId id="2447" r:id="rId31"/>
    <p:sldId id="2449" r:id="rId32"/>
    <p:sldId id="2450" r:id="rId33"/>
    <p:sldId id="2451" r:id="rId34"/>
    <p:sldId id="2452" r:id="rId35"/>
    <p:sldId id="2453" r:id="rId36"/>
    <p:sldId id="2454" r:id="rId37"/>
    <p:sldId id="2455" r:id="rId38"/>
    <p:sldId id="2456" r:id="rId39"/>
    <p:sldId id="2457" r:id="rId40"/>
    <p:sldId id="2458" r:id="rId41"/>
    <p:sldId id="2459" r:id="rId42"/>
    <p:sldId id="1986" r:id="rId43"/>
    <p:sldId id="2389" r:id="rId44"/>
    <p:sldId id="2460" r:id="rId45"/>
    <p:sldId id="2461" r:id="rId46"/>
    <p:sldId id="1948" r:id="rId47"/>
    <p:sldId id="1894" r:id="rId48"/>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5E6FF"/>
    <a:srgbClr val="00A1DA"/>
    <a:srgbClr val="AFDDFF"/>
    <a:srgbClr val="007FDE"/>
    <a:srgbClr val="0083E6"/>
    <a:srgbClr val="29A3FF"/>
    <a:srgbClr val="6DC0FF"/>
    <a:srgbClr val="007DDA"/>
    <a:srgbClr val="0086EA"/>
    <a:srgbClr val="0077D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06" autoAdjust="0"/>
    <p:restoredTop sz="93697" autoAdjust="0"/>
  </p:normalViewPr>
  <p:slideViewPr>
    <p:cSldViewPr>
      <p:cViewPr varScale="1">
        <p:scale>
          <a:sx n="97" d="100"/>
          <a:sy n="97" d="100"/>
        </p:scale>
        <p:origin x="-1341" y="-7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83" d="100"/>
          <a:sy n="83" d="100"/>
        </p:scale>
        <p:origin x="-3241" y="-84"/>
      </p:cViewPr>
      <p:guideLst>
        <p:guide orient="horz" pos="2957"/>
        <p:guide pos="2237"/>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F468478F-85AB-4F2F-9836-360E2A3B8D3A}" type="datetimeFigureOut">
              <a:rPr lang="en-US" smtClean="0"/>
              <a:pPr/>
              <a:t>6/14/2023</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069C13DB-1E66-41C6-A5A3-6652159ABCB2}" type="slidenum">
              <a:rPr lang="en-US" smtClean="0"/>
              <a:pPr/>
              <a:t>‹#›</a:t>
            </a:fld>
            <a:endParaRPr lang="en-US"/>
          </a:p>
        </p:txBody>
      </p:sp>
    </p:spTree>
    <p:extLst>
      <p:ext uri="{BB962C8B-B14F-4D97-AF65-F5344CB8AC3E}">
        <p14:creationId xmlns:p14="http://schemas.microsoft.com/office/powerpoint/2010/main" xmlns="" val="1485134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1</a:t>
            </a:fld>
            <a:endParaRPr lang="en-US" dirty="0"/>
          </a:p>
        </p:txBody>
      </p:sp>
    </p:spTree>
    <p:extLst>
      <p:ext uri="{BB962C8B-B14F-4D97-AF65-F5344CB8AC3E}">
        <p14:creationId xmlns:p14="http://schemas.microsoft.com/office/powerpoint/2010/main" xmlns="" val="2903387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8931296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5028812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40814842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325745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15</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a:latin typeface="Arial" pitchFamily="34" charset="0"/>
              <a:ea typeface="ＭＳ Ｐゴシック" pitchFamily="34" charset="-128"/>
            </a:endParaRPr>
          </a:p>
        </p:txBody>
      </p:sp>
    </p:spTree>
    <p:extLst>
      <p:ext uri="{BB962C8B-B14F-4D97-AF65-F5344CB8AC3E}">
        <p14:creationId xmlns:p14="http://schemas.microsoft.com/office/powerpoint/2010/main" xmlns="" val="8588542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16</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a:latin typeface="Arial" pitchFamily="34" charset="0"/>
              <a:ea typeface="ＭＳ Ｐゴシック" pitchFamily="34" charset="-128"/>
            </a:endParaRPr>
          </a:p>
        </p:txBody>
      </p:sp>
    </p:spTree>
    <p:extLst>
      <p:ext uri="{BB962C8B-B14F-4D97-AF65-F5344CB8AC3E}">
        <p14:creationId xmlns:p14="http://schemas.microsoft.com/office/powerpoint/2010/main" xmlns="" val="32176555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17</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a:latin typeface="Arial" pitchFamily="34" charset="0"/>
              <a:ea typeface="ＭＳ Ｐゴシック" pitchFamily="34" charset="-128"/>
            </a:endParaRPr>
          </a:p>
        </p:txBody>
      </p:sp>
    </p:spTree>
    <p:extLst>
      <p:ext uri="{BB962C8B-B14F-4D97-AF65-F5344CB8AC3E}">
        <p14:creationId xmlns:p14="http://schemas.microsoft.com/office/powerpoint/2010/main" xmlns="" val="11416656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18</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a:latin typeface="Arial" pitchFamily="34" charset="0"/>
              <a:ea typeface="ＭＳ Ｐゴシック" pitchFamily="34" charset="-128"/>
            </a:endParaRPr>
          </a:p>
        </p:txBody>
      </p:sp>
    </p:spTree>
    <p:extLst>
      <p:ext uri="{BB962C8B-B14F-4D97-AF65-F5344CB8AC3E}">
        <p14:creationId xmlns:p14="http://schemas.microsoft.com/office/powerpoint/2010/main" xmlns="" val="19238643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19</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a:latin typeface="Arial" pitchFamily="34" charset="0"/>
              <a:ea typeface="ＭＳ Ｐゴシック" pitchFamily="34" charset="-128"/>
            </a:endParaRPr>
          </a:p>
        </p:txBody>
      </p:sp>
    </p:spTree>
    <p:extLst>
      <p:ext uri="{BB962C8B-B14F-4D97-AF65-F5344CB8AC3E}">
        <p14:creationId xmlns:p14="http://schemas.microsoft.com/office/powerpoint/2010/main" xmlns="" val="28012214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21609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803803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21</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a:latin typeface="Arial" pitchFamily="34" charset="0"/>
              <a:ea typeface="ＭＳ Ｐゴシック" pitchFamily="34" charset="-128"/>
            </a:endParaRPr>
          </a:p>
        </p:txBody>
      </p:sp>
    </p:spTree>
    <p:extLst>
      <p:ext uri="{BB962C8B-B14F-4D97-AF65-F5344CB8AC3E}">
        <p14:creationId xmlns:p14="http://schemas.microsoft.com/office/powerpoint/2010/main" xmlns="" val="6328785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22</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a:latin typeface="Arial" pitchFamily="34" charset="0"/>
              <a:ea typeface="ＭＳ Ｐゴシック" pitchFamily="34" charset="-128"/>
            </a:endParaRPr>
          </a:p>
        </p:txBody>
      </p:sp>
    </p:spTree>
    <p:extLst>
      <p:ext uri="{BB962C8B-B14F-4D97-AF65-F5344CB8AC3E}">
        <p14:creationId xmlns:p14="http://schemas.microsoft.com/office/powerpoint/2010/main" xmlns="" val="20142682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23</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a:latin typeface="Arial" pitchFamily="34" charset="0"/>
              <a:ea typeface="ＭＳ Ｐゴシック" pitchFamily="34" charset="-128"/>
            </a:endParaRPr>
          </a:p>
        </p:txBody>
      </p:sp>
    </p:spTree>
    <p:extLst>
      <p:ext uri="{BB962C8B-B14F-4D97-AF65-F5344CB8AC3E}">
        <p14:creationId xmlns:p14="http://schemas.microsoft.com/office/powerpoint/2010/main" xmlns="" val="10647554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24</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a:latin typeface="Arial" pitchFamily="34" charset="0"/>
              <a:ea typeface="ＭＳ Ｐゴシック" pitchFamily="34" charset="-128"/>
            </a:endParaRPr>
          </a:p>
        </p:txBody>
      </p:sp>
    </p:spTree>
    <p:extLst>
      <p:ext uri="{BB962C8B-B14F-4D97-AF65-F5344CB8AC3E}">
        <p14:creationId xmlns:p14="http://schemas.microsoft.com/office/powerpoint/2010/main" xmlns="" val="25658810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25</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a:latin typeface="Arial" pitchFamily="34" charset="0"/>
              <a:ea typeface="ＭＳ Ｐゴシック" pitchFamily="34" charset="-128"/>
            </a:endParaRPr>
          </a:p>
        </p:txBody>
      </p:sp>
    </p:spTree>
    <p:extLst>
      <p:ext uri="{BB962C8B-B14F-4D97-AF65-F5344CB8AC3E}">
        <p14:creationId xmlns:p14="http://schemas.microsoft.com/office/powerpoint/2010/main" xmlns="" val="10324876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26</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a:latin typeface="Arial" pitchFamily="34" charset="0"/>
              <a:ea typeface="ＭＳ Ｐゴシック" pitchFamily="34" charset="-128"/>
            </a:endParaRPr>
          </a:p>
        </p:txBody>
      </p:sp>
    </p:spTree>
    <p:extLst>
      <p:ext uri="{BB962C8B-B14F-4D97-AF65-F5344CB8AC3E}">
        <p14:creationId xmlns:p14="http://schemas.microsoft.com/office/powerpoint/2010/main" xmlns="" val="33740138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27</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a:latin typeface="Arial" pitchFamily="34" charset="0"/>
              <a:ea typeface="ＭＳ Ｐゴシック" pitchFamily="34" charset="-128"/>
            </a:endParaRPr>
          </a:p>
        </p:txBody>
      </p:sp>
    </p:spTree>
    <p:extLst>
      <p:ext uri="{BB962C8B-B14F-4D97-AF65-F5344CB8AC3E}">
        <p14:creationId xmlns:p14="http://schemas.microsoft.com/office/powerpoint/2010/main" xmlns="" val="25017849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5300229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29</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a:latin typeface="Arial" pitchFamily="34" charset="0"/>
              <a:ea typeface="ＭＳ Ｐゴシック" pitchFamily="34" charset="-128"/>
            </a:endParaRPr>
          </a:p>
        </p:txBody>
      </p:sp>
    </p:spTree>
    <p:extLst>
      <p:ext uri="{BB962C8B-B14F-4D97-AF65-F5344CB8AC3E}">
        <p14:creationId xmlns:p14="http://schemas.microsoft.com/office/powerpoint/2010/main" xmlns="" val="21978227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30</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a:latin typeface="Arial" pitchFamily="34" charset="0"/>
              <a:ea typeface="ＭＳ Ｐゴシック" pitchFamily="34" charset="-128"/>
            </a:endParaRPr>
          </a:p>
        </p:txBody>
      </p:sp>
    </p:spTree>
    <p:extLst>
      <p:ext uri="{BB962C8B-B14F-4D97-AF65-F5344CB8AC3E}">
        <p14:creationId xmlns:p14="http://schemas.microsoft.com/office/powerpoint/2010/main" xmlns="" val="1504837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8756295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31</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a:latin typeface="Arial" pitchFamily="34" charset="0"/>
              <a:ea typeface="ＭＳ Ｐゴシック" pitchFamily="34" charset="-128"/>
            </a:endParaRPr>
          </a:p>
        </p:txBody>
      </p:sp>
    </p:spTree>
    <p:extLst>
      <p:ext uri="{BB962C8B-B14F-4D97-AF65-F5344CB8AC3E}">
        <p14:creationId xmlns:p14="http://schemas.microsoft.com/office/powerpoint/2010/main" xmlns="" val="5605391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869596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33</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a:latin typeface="Arial" pitchFamily="34" charset="0"/>
              <a:ea typeface="ＭＳ Ｐゴシック" pitchFamily="34" charset="-128"/>
            </a:endParaRPr>
          </a:p>
        </p:txBody>
      </p:sp>
    </p:spTree>
    <p:extLst>
      <p:ext uri="{BB962C8B-B14F-4D97-AF65-F5344CB8AC3E}">
        <p14:creationId xmlns:p14="http://schemas.microsoft.com/office/powerpoint/2010/main" xmlns="" val="31912386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34</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a:latin typeface="Arial" pitchFamily="34" charset="0"/>
              <a:ea typeface="ＭＳ Ｐゴシック" pitchFamily="34" charset="-128"/>
            </a:endParaRPr>
          </a:p>
        </p:txBody>
      </p:sp>
    </p:spTree>
    <p:extLst>
      <p:ext uri="{BB962C8B-B14F-4D97-AF65-F5344CB8AC3E}">
        <p14:creationId xmlns:p14="http://schemas.microsoft.com/office/powerpoint/2010/main" xmlns="" val="31141728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4684621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36</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a:latin typeface="Arial" pitchFamily="34" charset="0"/>
              <a:ea typeface="ＭＳ Ｐゴシック" pitchFamily="34" charset="-128"/>
            </a:endParaRPr>
          </a:p>
        </p:txBody>
      </p:sp>
    </p:spTree>
    <p:extLst>
      <p:ext uri="{BB962C8B-B14F-4D97-AF65-F5344CB8AC3E}">
        <p14:creationId xmlns:p14="http://schemas.microsoft.com/office/powerpoint/2010/main" xmlns="" val="40716768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37</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a:latin typeface="Arial" pitchFamily="34" charset="0"/>
              <a:ea typeface="ＭＳ Ｐゴシック" pitchFamily="34" charset="-128"/>
            </a:endParaRPr>
          </a:p>
        </p:txBody>
      </p:sp>
    </p:spTree>
    <p:extLst>
      <p:ext uri="{BB962C8B-B14F-4D97-AF65-F5344CB8AC3E}">
        <p14:creationId xmlns:p14="http://schemas.microsoft.com/office/powerpoint/2010/main" xmlns="" val="21673619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38</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a:latin typeface="Arial" pitchFamily="34" charset="0"/>
              <a:ea typeface="ＭＳ Ｐゴシック" pitchFamily="34" charset="-128"/>
            </a:endParaRPr>
          </a:p>
        </p:txBody>
      </p:sp>
    </p:spTree>
    <p:extLst>
      <p:ext uri="{BB962C8B-B14F-4D97-AF65-F5344CB8AC3E}">
        <p14:creationId xmlns:p14="http://schemas.microsoft.com/office/powerpoint/2010/main" xmlns="" val="12113748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39</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a:latin typeface="Arial" pitchFamily="34" charset="0"/>
              <a:ea typeface="ＭＳ Ｐゴシック" pitchFamily="34" charset="-128"/>
            </a:endParaRPr>
          </a:p>
        </p:txBody>
      </p:sp>
    </p:spTree>
    <p:extLst>
      <p:ext uri="{BB962C8B-B14F-4D97-AF65-F5344CB8AC3E}">
        <p14:creationId xmlns:p14="http://schemas.microsoft.com/office/powerpoint/2010/main" xmlns="" val="14077236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40</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a:latin typeface="Arial" pitchFamily="34" charset="0"/>
              <a:ea typeface="ＭＳ Ｐゴシック" pitchFamily="34" charset="-128"/>
            </a:endParaRPr>
          </a:p>
        </p:txBody>
      </p:sp>
    </p:spTree>
    <p:extLst>
      <p:ext uri="{BB962C8B-B14F-4D97-AF65-F5344CB8AC3E}">
        <p14:creationId xmlns:p14="http://schemas.microsoft.com/office/powerpoint/2010/main" xmlns="" val="245090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5252023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42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8987417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43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2957528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44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41536863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solidFill>
                  <a:prstClr val="black"/>
                </a:solidFill>
              </a:rPr>
              <a:pPr/>
              <a:t>46</a:t>
            </a:fld>
            <a:endParaRPr lang="en-US">
              <a:solidFill>
                <a:prstClr val="black"/>
              </a:solidFill>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smtClean="0">
              <a:latin typeface="Arial" pitchFamily="34" charset="0"/>
              <a:ea typeface="ＭＳ Ｐゴシック" pitchFamily="34" charset="-128"/>
            </a:endParaRPr>
          </a:p>
        </p:txBody>
      </p:sp>
    </p:spTree>
    <p:extLst>
      <p:ext uri="{BB962C8B-B14F-4D97-AF65-F5344CB8AC3E}">
        <p14:creationId xmlns:p14="http://schemas.microsoft.com/office/powerpoint/2010/main" xmlns="" val="1475754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523701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528693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67728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2916323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654077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pPr/>
              <a:t>6/14/2023</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6/14/2023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6/14/2023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solidFill>
                  <a:srgbClr val="F0A22E">
                    <a:shade val="75000"/>
                  </a:srgbClr>
                </a:solidFill>
              </a:rPr>
              <a:pPr/>
              <a:t>6/14/2023</a:t>
            </a:fld>
            <a:endParaRPr lang="en-US">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6/14/2023</a:t>
            </a:fld>
            <a:endParaRPr lang="en-US">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solidFill>
                  <a:srgbClr val="F0A22E">
                    <a:shade val="75000"/>
                  </a:srgbClr>
                </a:solidFill>
              </a:rPr>
              <a:pPr/>
              <a:t>6/14/2023</a:t>
            </a:fld>
            <a:endParaRPr lang="en-US">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solidFill>
                  <a:srgbClr val="F0A22E">
                    <a:shade val="75000"/>
                  </a:srgbClr>
                </a:solidFill>
              </a:rPr>
              <a:pPr/>
              <a:t>6/14/2023</a:t>
            </a:fld>
            <a:endParaRPr lang="en-US">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solidFill>
                  <a:srgbClr val="F0A22E">
                    <a:shade val="75000"/>
                  </a:srgbClr>
                </a:solidFill>
              </a:rPr>
              <a:pPr/>
              <a:t>6/14/2023</a:t>
            </a:fld>
            <a:endParaRPr lang="en-US">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solidFill>
                  <a:srgbClr val="F0A22E">
                    <a:shade val="75000"/>
                  </a:srgbClr>
                </a:solidFill>
              </a:rPr>
              <a:pPr/>
              <a:t>6/14/2023</a:t>
            </a:fld>
            <a:endParaRPr lang="en-US">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solidFill>
                  <a:srgbClr val="F0A22E">
                    <a:shade val="75000"/>
                  </a:srgbClr>
                </a:solidFill>
              </a:rPr>
              <a:pPr/>
              <a:t>6/14/2023</a:t>
            </a:fld>
            <a:endParaRPr lang="en-US">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6/14/2023</a:t>
            </a:fld>
            <a:endParaRPr lang="en-US">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6/14/2023</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a:p>
        </p:txBody>
      </p:sp>
      <p:sp>
        <p:nvSpPr>
          <p:cNvPr id="7" name="Date Placeholder 6"/>
          <p:cNvSpPr>
            <a:spLocks noGrp="1"/>
          </p:cNvSpPr>
          <p:nvPr>
            <p:ph type="dt" sz="half" idx="10"/>
          </p:nvPr>
        </p:nvSpPr>
        <p:spPr/>
        <p:txBody>
          <a:bodyPr/>
          <a:lstStyle/>
          <a:p>
            <a:fld id="{0804793A-1E92-424A-BFA1-CF8C55CC78BE}" type="datetimeFigureOut">
              <a:rPr lang="en-US" smtClean="0">
                <a:solidFill>
                  <a:srgbClr val="F0A22E">
                    <a:shade val="75000"/>
                  </a:srgbClr>
                </a:solidFill>
              </a:rPr>
              <a:pPr/>
              <a:t>6/14/2023</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6/14/2023</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6/14/2023</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pPr/>
              <a:t>6/14/2023</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C6247203-1E23-499F-9395-80E876021AF9}"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pPr/>
              <a:t>6/14/2023</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pPr/>
              <a:t>6/14/2023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pPr/>
              <a:t>6/14/2023</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pPr/>
              <a:t>6/14/2023</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6/14/2023</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a:p>
        </p:txBody>
      </p:sp>
      <p:sp>
        <p:nvSpPr>
          <p:cNvPr id="7" name="Date Placeholder 6"/>
          <p:cNvSpPr>
            <a:spLocks noGrp="1"/>
          </p:cNvSpPr>
          <p:nvPr>
            <p:ph type="dt" sz="half" idx="10"/>
          </p:nvPr>
        </p:nvSpPr>
        <p:spPr/>
        <p:txBody>
          <a:bodyPr/>
          <a:lstStyle/>
          <a:p>
            <a:fld id="{0804793A-1E92-424A-BFA1-CF8C55CC78BE}" type="datetimeFigureOut">
              <a:rPr lang="en-US" smtClean="0"/>
              <a:pPr/>
              <a:t>6/14/2023</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pPr/>
              <a:t>6/14/2023</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solidFill>
                  <a:srgbClr val="F0A22E">
                    <a:shade val="75000"/>
                  </a:srgbClr>
                </a:solidFill>
              </a:rPr>
              <a:pPr/>
              <a:t>6/14/2023</a:t>
            </a:fld>
            <a:endParaRPr lang="en-US">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 Corinthians 10:23-33 - Lakeview Church"/>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p:spPr>
      </p:pic>
      <p:sp>
        <p:nvSpPr>
          <p:cNvPr id="7" name="Rectangle 6"/>
          <p:cNvSpPr/>
          <p:nvPr/>
        </p:nvSpPr>
        <p:spPr>
          <a:xfrm>
            <a:off x="304800" y="5064437"/>
            <a:ext cx="8534400" cy="1323439"/>
          </a:xfrm>
          <a:prstGeom prst="rect">
            <a:avLst/>
          </a:prstGeom>
        </p:spPr>
        <p:txBody>
          <a:bodyPr wrap="square">
            <a:spAutoFit/>
          </a:bodyPr>
          <a:lstStyle/>
          <a:p>
            <a:pPr algn="ctr"/>
            <a:r>
              <a:rPr lang="en-US" sz="4000" b="1" dirty="0">
                <a:ln w="12700">
                  <a:solidFill>
                    <a:srgbClr val="002060"/>
                  </a:solidFill>
                </a:ln>
                <a:solidFill>
                  <a:schemeClr val="accent1">
                    <a:lumMod val="75000"/>
                  </a:schemeClr>
                </a:solidFill>
                <a:effectLst>
                  <a:outerShdw blurRad="63500" dist="63500" dir="2700000" algn="tl">
                    <a:srgbClr val="000000">
                      <a:alpha val="45000"/>
                    </a:srgbClr>
                  </a:outerShdw>
                </a:effectLst>
                <a:latin typeface="Britannic Bold" pitchFamily="34" charset="0"/>
              </a:rPr>
              <a:t> </a:t>
            </a:r>
            <a:r>
              <a:rPr lang="en-US" sz="4000" b="1"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Week  </a:t>
            </a:r>
            <a:r>
              <a:rPr lang="en-US" sz="4000" b="1" dirty="0" smtClean="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55  </a:t>
            </a:r>
            <a:endParaRPr lang="en-US" sz="4000" b="1"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endParaRPr>
          </a:p>
          <a:p>
            <a:pPr algn="ctr"/>
            <a:r>
              <a:rPr lang="en-US" sz="4000" b="1" dirty="0" smtClean="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14 June </a:t>
            </a:r>
            <a:r>
              <a:rPr lang="en-US" sz="4000" b="1"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2023</a:t>
            </a:r>
          </a:p>
        </p:txBody>
      </p:sp>
      <p:sp>
        <p:nvSpPr>
          <p:cNvPr id="9" name="TextBox 8"/>
          <p:cNvSpPr txBox="1"/>
          <p:nvPr/>
        </p:nvSpPr>
        <p:spPr>
          <a:xfrm>
            <a:off x="1295400" y="4267200"/>
            <a:ext cx="6705600" cy="584775"/>
          </a:xfrm>
          <a:prstGeom prst="rect">
            <a:avLst/>
          </a:prstGeom>
          <a:noFill/>
        </p:spPr>
        <p:txBody>
          <a:bodyPr wrap="square" rtlCol="0">
            <a:spAutoFit/>
          </a:bodyPr>
          <a:lstStyle/>
          <a:p>
            <a:pPr algn="ctr"/>
            <a:r>
              <a:rPr lang="en-US" sz="3200" b="1" dirty="0" smtClean="0">
                <a:ln w="10160">
                  <a:solidFill>
                    <a:schemeClr val="accent5"/>
                  </a:solidFill>
                  <a:prstDash val="solid"/>
                </a:ln>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Cure For Divisions</a:t>
            </a:r>
            <a:endParaRPr lang="en-US" sz="3200" b="1" dirty="0">
              <a:ln w="10160">
                <a:solidFill>
                  <a:schemeClr val="accent5"/>
                </a:solidFill>
                <a:prstDash val="solid"/>
              </a:ln>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6" name="Rectangle 5"/>
          <p:cNvSpPr/>
          <p:nvPr/>
        </p:nvSpPr>
        <p:spPr>
          <a:xfrm>
            <a:off x="322729" y="609600"/>
            <a:ext cx="8382000" cy="677108"/>
          </a:xfrm>
          <a:prstGeom prst="rect">
            <a:avLst/>
          </a:prstGeom>
          <a:effectLst>
            <a:innerShdw blurRad="63500" dist="63500" dir="13500000">
              <a:schemeClr val="bg1">
                <a:alpha val="50000"/>
              </a:schemeClr>
            </a:innerShdw>
          </a:effectLst>
        </p:spPr>
        <p:txBody>
          <a:bodyPr wrap="square">
            <a:spAutoFit/>
          </a:bodyPr>
          <a:lstStyle/>
          <a:p>
            <a:pPr algn="ctr"/>
            <a:r>
              <a:rPr lang="en-US" sz="3800" b="1" dirty="0" smtClean="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Rebuking Divisions and Folly</a:t>
            </a:r>
            <a:endParaRPr lang="en-US" sz="3800" b="1"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endParaRPr>
          </a:p>
        </p:txBody>
      </p:sp>
    </p:spTree>
    <p:extLst>
      <p:ext uri="{BB962C8B-B14F-4D97-AF65-F5344CB8AC3E}">
        <p14:creationId xmlns:p14="http://schemas.microsoft.com/office/powerpoint/2010/main" xmlns="" val="383117568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1206500"/>
            <a:ext cx="8389004" cy="4985980"/>
          </a:xfrm>
          <a:prstGeom prst="rect">
            <a:avLst/>
          </a:prstGeom>
          <a:noFill/>
          <a:effectLst/>
        </p:spPr>
        <p:txBody>
          <a:bodyPr wrap="square" rtlCol="0">
            <a:spAutoFit/>
          </a:bodyPr>
          <a:lstStyle/>
          <a:p>
            <a:pPr indent="457200"/>
            <a:r>
              <a:rPr lang="en-US" sz="2400" b="1" dirty="0" smtClean="0">
                <a:latin typeface="Cambria" panose="02040503050406030204" pitchFamily="18" charset="0"/>
                <a:ea typeface="Cambria" panose="02040503050406030204" pitchFamily="18" charset="0"/>
              </a:rPr>
              <a:t>Paul goes on to supports his </a:t>
            </a:r>
            <a:r>
              <a:rPr lang="en-US" sz="2400" b="1" dirty="0">
                <a:latin typeface="Cambria" panose="02040503050406030204" pitchFamily="18" charset="0"/>
                <a:ea typeface="Cambria" panose="02040503050406030204" pitchFamily="18" charset="0"/>
              </a:rPr>
              <a:t>charge of spiritual </a:t>
            </a:r>
            <a:r>
              <a:rPr lang="en-US" sz="2400" b="1" dirty="0" smtClean="0">
                <a:latin typeface="Cambria" panose="02040503050406030204" pitchFamily="18" charset="0"/>
                <a:ea typeface="Cambria" panose="02040503050406030204" pitchFamily="18" charset="0"/>
              </a:rPr>
              <a:t>immaturity by:</a:t>
            </a:r>
          </a:p>
          <a:p>
            <a:pPr indent="457200"/>
            <a:endParaRPr lang="en-US" sz="1000" b="1" dirty="0">
              <a:latin typeface="Cambria" panose="02040503050406030204" pitchFamily="18" charset="0"/>
              <a:ea typeface="Cambria" panose="02040503050406030204" pitchFamily="18" charset="0"/>
            </a:endParaRPr>
          </a:p>
          <a:p>
            <a:pPr marL="640080" indent="-274320">
              <a:buFont typeface="Arial" pitchFamily="34" charset="0"/>
              <a:buChar char="•"/>
            </a:pPr>
            <a:r>
              <a:rPr lang="en-US" sz="2400" b="1" dirty="0" smtClean="0">
                <a:latin typeface="Cambria" panose="02040503050406030204" pitchFamily="18" charset="0"/>
                <a:ea typeface="Cambria" panose="02040503050406030204" pitchFamily="18" charset="0"/>
              </a:rPr>
              <a:t>Pointing out the destructive divisions within the Church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3:1-5</a:t>
            </a:r>
            <a:r>
              <a:rPr lang="en-US" sz="2400" b="1" dirty="0" smtClean="0">
                <a:latin typeface="Cambria" panose="02040503050406030204" pitchFamily="18" charset="0"/>
                <a:ea typeface="Cambria" panose="02040503050406030204" pitchFamily="18" charset="0"/>
              </a:rPr>
              <a:t>).</a:t>
            </a:r>
          </a:p>
          <a:p>
            <a:pPr indent="457200"/>
            <a:endParaRPr lang="en-US" sz="1200" b="1" dirty="0">
              <a:latin typeface="Cambria" panose="02040503050406030204" pitchFamily="18" charset="0"/>
              <a:ea typeface="Cambria" panose="02040503050406030204" pitchFamily="18" charset="0"/>
            </a:endParaRPr>
          </a:p>
          <a:p>
            <a:pPr marL="640080" indent="-274320">
              <a:buFont typeface="Arial" pitchFamily="34" charset="0"/>
              <a:buChar char="•"/>
            </a:pPr>
            <a:r>
              <a:rPr lang="en-US" sz="2400" b="1" dirty="0" smtClean="0">
                <a:latin typeface="Cambria" panose="02040503050406030204" pitchFamily="18" charset="0"/>
                <a:ea typeface="Cambria" panose="02040503050406030204" pitchFamily="18" charset="0"/>
              </a:rPr>
              <a:t>Using </a:t>
            </a:r>
            <a:r>
              <a:rPr lang="en-US" sz="2400" b="1" i="1" u="sng" dirty="0" smtClean="0">
                <a:latin typeface="Cambria" panose="02040503050406030204" pitchFamily="18" charset="0"/>
                <a:ea typeface="Cambria" panose="02040503050406030204" pitchFamily="18" charset="0"/>
              </a:rPr>
              <a:t>three</a:t>
            </a:r>
            <a:r>
              <a:rPr lang="en-US" sz="2400" b="1" dirty="0" smtClean="0">
                <a:latin typeface="Cambria" panose="02040503050406030204" pitchFamily="18" charset="0"/>
                <a:ea typeface="Cambria" panose="02040503050406030204" pitchFamily="18" charset="0"/>
              </a:rPr>
              <a:t> powerful illustrations to describe the kind of attitudes and actions that should be exhibited in the church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3:6-17</a:t>
            </a:r>
            <a:r>
              <a:rPr lang="en-US" sz="2400" b="1" dirty="0" smtClean="0">
                <a:latin typeface="Cambria" panose="02040503050406030204" pitchFamily="18" charset="0"/>
                <a:ea typeface="Cambria" panose="02040503050406030204" pitchFamily="18" charset="0"/>
              </a:rPr>
              <a:t>). </a:t>
            </a:r>
          </a:p>
          <a:p>
            <a:pPr marL="640080" indent="-274320">
              <a:buFont typeface="Arial" pitchFamily="34" charset="0"/>
              <a:buChar char="•"/>
            </a:pPr>
            <a:endParaRPr lang="en-US" sz="1200" b="1" dirty="0">
              <a:latin typeface="Cambria" panose="02040503050406030204" pitchFamily="18" charset="0"/>
              <a:ea typeface="Cambria" panose="02040503050406030204" pitchFamily="18" charset="0"/>
            </a:endParaRPr>
          </a:p>
          <a:p>
            <a:pPr marL="640080" indent="-274320">
              <a:buFont typeface="Arial" pitchFamily="34" charset="0"/>
              <a:buChar char="•"/>
            </a:pPr>
            <a:r>
              <a:rPr lang="en-US" sz="2400" b="1" dirty="0" smtClean="0">
                <a:latin typeface="Cambria" panose="02040503050406030204" pitchFamily="18" charset="0"/>
                <a:ea typeface="Cambria" panose="02040503050406030204" pitchFamily="18" charset="0"/>
              </a:rPr>
              <a:t>Finally, he calls the Corinthians to reject folly and embrace the wisdom of God, which is the only way to cure their divisions and unite them in Jesus Christ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3:18-23</a:t>
            </a:r>
            <a:r>
              <a:rPr lang="en-US" sz="2400" b="1" dirty="0" smtClean="0">
                <a:latin typeface="Cambria" panose="02040503050406030204" pitchFamily="18" charset="0"/>
                <a:ea typeface="Cambria" panose="02040503050406030204" pitchFamily="18" charset="0"/>
              </a:rPr>
              <a:t>).</a:t>
            </a:r>
          </a:p>
          <a:p>
            <a:pPr indent="457200"/>
            <a:endParaRPr lang="en-US" sz="1000" b="1" dirty="0" smtClean="0">
              <a:latin typeface="Cambria" panose="02040503050406030204" pitchFamily="18" charset="0"/>
              <a:ea typeface="Cambria" panose="02040503050406030204" pitchFamily="18" charset="0"/>
            </a:endParaRPr>
          </a:p>
          <a:p>
            <a:pPr indent="53975"/>
            <a:endParaRPr lang="en-US" sz="1000" b="1" dirty="0" smtClean="0">
              <a:latin typeface="Cambria" panose="02040503050406030204" pitchFamily="18" charset="0"/>
              <a:ea typeface="Cambria" panose="02040503050406030204" pitchFamily="18" charset="0"/>
            </a:endParaRPr>
          </a:p>
        </p:txBody>
      </p:sp>
      <p:sp>
        <p:nvSpPr>
          <p:cNvPr id="6"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 </a:t>
            </a:r>
            <a:r>
              <a:rPr lang="en-US" sz="32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260939956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33400" y="1295400"/>
            <a:ext cx="8382000" cy="5262979"/>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700" b="1" baseline="30000" dirty="0" smtClean="0">
                <a:latin typeface="Georgia" panose="02040502050405020303" pitchFamily="18" charset="0"/>
              </a:rPr>
              <a:t>1 </a:t>
            </a:r>
            <a:r>
              <a:rPr lang="en-US" sz="2700" i="1" dirty="0" smtClean="0">
                <a:latin typeface="Georgia" panose="02040502050405020303" pitchFamily="18" charset="0"/>
              </a:rPr>
              <a:t>And </a:t>
            </a:r>
            <a:r>
              <a:rPr lang="en-US" sz="2700" i="1" dirty="0">
                <a:latin typeface="Georgia" panose="02040502050405020303" pitchFamily="18" charset="0"/>
              </a:rPr>
              <a:t>I, brethren, could not speak to you as to spiritual people but as to carnal, as to babes in Christ.  </a:t>
            </a:r>
            <a:r>
              <a:rPr lang="en-US" sz="2700" b="1" baseline="30000" dirty="0" smtClean="0">
                <a:effectLst>
                  <a:outerShdw blurRad="38100" dist="38100" dir="2700000" algn="tl">
                    <a:srgbClr val="000000">
                      <a:alpha val="43137"/>
                    </a:srgbClr>
                  </a:outerShdw>
                </a:effectLst>
                <a:latin typeface="Georgia" panose="02040502050405020303" pitchFamily="18" charset="0"/>
              </a:rPr>
              <a:t>2 </a:t>
            </a:r>
            <a:r>
              <a:rPr lang="en-US" sz="2700" i="1" dirty="0" smtClean="0">
                <a:latin typeface="Georgia" panose="02040502050405020303" pitchFamily="18" charset="0"/>
              </a:rPr>
              <a:t>I </a:t>
            </a:r>
            <a:r>
              <a:rPr lang="en-US" sz="2700" i="1" dirty="0">
                <a:latin typeface="Georgia" panose="02040502050405020303" pitchFamily="18" charset="0"/>
              </a:rPr>
              <a:t>fed you with milk and not with solid </a:t>
            </a:r>
            <a:r>
              <a:rPr lang="en-US" sz="2700" i="1" dirty="0" smtClean="0">
                <a:latin typeface="Georgia" panose="02040502050405020303" pitchFamily="18" charset="0"/>
              </a:rPr>
              <a:t>food; for </a:t>
            </a:r>
            <a:r>
              <a:rPr lang="en-US" sz="2700" i="1" dirty="0">
                <a:latin typeface="Georgia" panose="02040502050405020303" pitchFamily="18" charset="0"/>
              </a:rPr>
              <a:t>until now you were not able to receive it, and even now you are still not able; </a:t>
            </a:r>
            <a:r>
              <a:rPr lang="en-US" sz="2700" b="1" baseline="30000" dirty="0" smtClean="0">
                <a:effectLst>
                  <a:outerShdw blurRad="38100" dist="38100" dir="2700000" algn="tl">
                    <a:srgbClr val="000000">
                      <a:alpha val="43137"/>
                    </a:srgbClr>
                  </a:outerShdw>
                </a:effectLst>
                <a:latin typeface="Georgia" panose="02040502050405020303" pitchFamily="18" charset="0"/>
              </a:rPr>
              <a:t>3 </a:t>
            </a:r>
            <a:r>
              <a:rPr lang="en-US" sz="2700" i="1" dirty="0" smtClean="0">
                <a:latin typeface="Georgia" panose="02040502050405020303" pitchFamily="18" charset="0"/>
              </a:rPr>
              <a:t>for </a:t>
            </a:r>
            <a:r>
              <a:rPr lang="en-US" sz="2700" i="1" dirty="0">
                <a:latin typeface="Georgia" panose="02040502050405020303" pitchFamily="18" charset="0"/>
              </a:rPr>
              <a:t>you are still carnal.  For where there are envy, strife, and divisions among you, are you not carnal </a:t>
            </a:r>
            <a:r>
              <a:rPr lang="en-US" sz="2700" i="1" dirty="0" smtClean="0">
                <a:latin typeface="Georgia" panose="02040502050405020303" pitchFamily="18" charset="0"/>
              </a:rPr>
              <a:t>and behaving </a:t>
            </a:r>
            <a:r>
              <a:rPr lang="en-US" sz="2700" i="1" dirty="0">
                <a:latin typeface="Georgia" panose="02040502050405020303" pitchFamily="18" charset="0"/>
              </a:rPr>
              <a:t>like mere men?  </a:t>
            </a:r>
            <a:r>
              <a:rPr lang="en-US" sz="2700" b="1" baseline="30000" dirty="0" smtClean="0">
                <a:effectLst>
                  <a:outerShdw blurRad="38100" dist="38100" dir="2700000" algn="tl">
                    <a:srgbClr val="000000">
                      <a:alpha val="43137"/>
                    </a:srgbClr>
                  </a:outerShdw>
                </a:effectLst>
                <a:latin typeface="Georgia" panose="02040502050405020303" pitchFamily="18" charset="0"/>
              </a:rPr>
              <a:t>4 </a:t>
            </a:r>
            <a:r>
              <a:rPr lang="en-US" sz="2700" i="1" dirty="0" smtClean="0">
                <a:latin typeface="Georgia" panose="02040502050405020303" pitchFamily="18" charset="0"/>
              </a:rPr>
              <a:t>For </a:t>
            </a:r>
            <a:r>
              <a:rPr lang="en-US" sz="2700" i="1" dirty="0">
                <a:latin typeface="Georgia" panose="02040502050405020303" pitchFamily="18" charset="0"/>
              </a:rPr>
              <a:t>when one says, “I am of Paul,” and another, “I am of Apollos,” are you not carnal</a:t>
            </a:r>
            <a:r>
              <a:rPr lang="en-US" sz="2700" i="1" dirty="0" smtClean="0">
                <a:latin typeface="Georgia" panose="02040502050405020303" pitchFamily="18" charset="0"/>
              </a:rPr>
              <a:t>?  </a:t>
            </a:r>
            <a:r>
              <a:rPr lang="en-US" sz="2700" b="1" baseline="30000" dirty="0" smtClean="0">
                <a:effectLst>
                  <a:outerShdw blurRad="38100" dist="38100" dir="2700000" algn="tl">
                    <a:srgbClr val="000000">
                      <a:alpha val="43137"/>
                    </a:srgbClr>
                  </a:outerShdw>
                </a:effectLst>
                <a:latin typeface="Georgia" panose="02040502050405020303" pitchFamily="18" charset="0"/>
              </a:rPr>
              <a:t>5 </a:t>
            </a:r>
            <a:r>
              <a:rPr lang="en-US" sz="2700" i="1" dirty="0" smtClean="0">
                <a:latin typeface="Georgia" panose="02040502050405020303" pitchFamily="18" charset="0"/>
              </a:rPr>
              <a:t>Who </a:t>
            </a:r>
            <a:r>
              <a:rPr lang="en-US" sz="2700" i="1" dirty="0">
                <a:latin typeface="Georgia" panose="02040502050405020303" pitchFamily="18" charset="0"/>
              </a:rPr>
              <a:t>then is Paul, and who is Apollos, but ministers through whom you believed, as the Lord gave to each one?  </a:t>
            </a:r>
          </a:p>
        </p:txBody>
      </p:sp>
      <p:sp>
        <p:nvSpPr>
          <p:cNvPr id="6"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3:1-5 </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9913788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3:1-5 </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219199"/>
            <a:ext cx="8686800" cy="5355312"/>
          </a:xfrm>
          <a:prstGeom prst="rect">
            <a:avLst/>
          </a:prstGeom>
          <a:noFill/>
          <a:effectLst/>
        </p:spPr>
        <p:txBody>
          <a:bodyPr wrap="square" rtlCol="0">
            <a:spAutoFit/>
          </a:bodyPr>
          <a:lstStyle/>
          <a:p>
            <a:pPr indent="457200">
              <a:spcAft>
                <a:spcPts val="1200"/>
              </a:spcAft>
            </a:pPr>
            <a:r>
              <a:rPr lang="en-US" sz="2400" b="1" dirty="0">
                <a:latin typeface="Cambria" pitchFamily="18" charset="0"/>
              </a:rPr>
              <a:t> </a:t>
            </a:r>
            <a:r>
              <a:rPr lang="en-US" sz="2400" b="1" dirty="0" smtClean="0">
                <a:latin typeface="Cambria" pitchFamily="18" charset="0"/>
              </a:rPr>
              <a:t>Having presented the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natural</a:t>
            </a:r>
            <a:r>
              <a:rPr lang="en-US" sz="2400" b="1" i="1" dirty="0" smtClean="0">
                <a:latin typeface="Cambria" pitchFamily="18" charset="0"/>
              </a:rPr>
              <a:t>”</a:t>
            </a:r>
            <a:r>
              <a:rPr lang="en-US" sz="2400" b="1" dirty="0" smtClean="0">
                <a:latin typeface="Cambria" pitchFamily="18" charset="0"/>
              </a:rPr>
              <a:t> person and the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thriving</a:t>
            </a:r>
            <a:r>
              <a:rPr lang="en-US" sz="2400" b="1" dirty="0" smtClean="0">
                <a:latin typeface="Cambria" pitchFamily="18" charset="0"/>
              </a:rPr>
              <a:t> </a:t>
            </a:r>
            <a:r>
              <a:rPr lang="en-US" sz="2400" b="1" i="1" dirty="0" smtClean="0">
                <a:effectLst>
                  <a:outerShdw blurRad="38100" dist="38100" dir="2700000" algn="tl">
                    <a:srgbClr val="000000">
                      <a:alpha val="43137"/>
                    </a:srgbClr>
                  </a:outerShdw>
                </a:effectLst>
                <a:latin typeface="Cambria" pitchFamily="18" charset="0"/>
              </a:rPr>
              <a:t>spiritual</a:t>
            </a:r>
            <a:r>
              <a:rPr lang="en-US" sz="2400" b="1" dirty="0" smtClean="0">
                <a:latin typeface="Cambria" pitchFamily="18" charset="0"/>
              </a:rPr>
              <a:t>” person in </a:t>
            </a:r>
            <a:r>
              <a:rPr lang="en-US" sz="2400" b="1" dirty="0" smtClean="0">
                <a:effectLst>
                  <a:outerShdw blurRad="38100" dist="38100" dir="2700000" algn="tl">
                    <a:srgbClr val="000000">
                      <a:alpha val="43137"/>
                    </a:srgbClr>
                  </a:outerShdw>
                </a:effectLst>
                <a:latin typeface="Cambria" pitchFamily="18" charset="0"/>
              </a:rPr>
              <a:t>2:14-15</a:t>
            </a:r>
            <a:r>
              <a:rPr lang="en-US" sz="2400" b="1" dirty="0" smtClean="0">
                <a:latin typeface="Cambria" pitchFamily="18" charset="0"/>
              </a:rPr>
              <a:t>, Paul introduces the Corinthians to a third kind of person, the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carnal</a:t>
            </a:r>
            <a:r>
              <a:rPr lang="en-US" sz="2400" b="1" i="1" dirty="0" smtClean="0">
                <a:latin typeface="Cambria" pitchFamily="18" charset="0"/>
              </a:rPr>
              <a:t>”</a:t>
            </a:r>
            <a:r>
              <a:rPr lang="en-US" sz="2400" b="1" dirty="0" smtClean="0">
                <a:latin typeface="Cambria" pitchFamily="18" charset="0"/>
              </a:rPr>
              <a:t> or fleshly person.</a:t>
            </a:r>
          </a:p>
          <a:p>
            <a:pPr indent="457200">
              <a:spcAft>
                <a:spcPts val="1200"/>
              </a:spcAft>
            </a:pPr>
            <a:r>
              <a:rPr lang="en-US" sz="2400" b="1" i="1" dirty="0" smtClean="0">
                <a:effectLst>
                  <a:outerShdw blurRad="38100" dist="38100" dir="2700000" algn="tl">
                    <a:srgbClr val="000000">
                      <a:alpha val="43137"/>
                    </a:srgbClr>
                  </a:outerShdw>
                </a:effectLst>
                <a:latin typeface="Cambria" pitchFamily="18" charset="0"/>
                <a:ea typeface="Cambria" panose="02040503050406030204" pitchFamily="18" charset="0"/>
              </a:rPr>
              <a:t>Swindoll says </a:t>
            </a:r>
            <a:r>
              <a:rPr lang="en-US" sz="2400" b="1" dirty="0" smtClean="0">
                <a:latin typeface="Cambria" pitchFamily="18" charset="0"/>
                <a:ea typeface="Cambria" panose="02040503050406030204" pitchFamily="18" charset="0"/>
              </a:rPr>
              <a:t>… These are genuine believers who root around in the </a:t>
            </a:r>
            <a:r>
              <a:rPr lang="en-US" sz="2400" b="1" i="1" dirty="0" smtClean="0">
                <a:effectLst>
                  <a:outerShdw blurRad="38100" dist="38100" dir="2700000" algn="tl">
                    <a:srgbClr val="000000">
                      <a:alpha val="43137"/>
                    </a:srgbClr>
                  </a:outerShdw>
                </a:effectLst>
                <a:latin typeface="Cambria" pitchFamily="18" charset="0"/>
                <a:ea typeface="Cambria" panose="02040503050406030204" pitchFamily="18" charset="0"/>
              </a:rPr>
              <a:t>pigpens</a:t>
            </a:r>
            <a:r>
              <a:rPr lang="en-US" sz="2400" b="1" dirty="0" smtClean="0">
                <a:latin typeface="Cambria" pitchFamily="18" charset="0"/>
                <a:ea typeface="Cambria" panose="02040503050406030204" pitchFamily="18" charset="0"/>
              </a:rPr>
              <a:t> of their old natures and resist the control of the Holy Spirit in their lives. </a:t>
            </a:r>
          </a:p>
          <a:p>
            <a:pPr indent="457200">
              <a:spcAft>
                <a:spcPts val="1200"/>
              </a:spcAft>
            </a:pPr>
            <a:r>
              <a:rPr lang="en-US" sz="2400" b="1" dirty="0" smtClean="0">
                <a:latin typeface="Cambria" pitchFamily="18" charset="0"/>
                <a:ea typeface="Cambria" panose="02040503050406030204" pitchFamily="18" charset="0"/>
              </a:rPr>
              <a:t>They have been justified – declared </a:t>
            </a:r>
            <a:r>
              <a:rPr lang="en-US" sz="2400" b="1" i="1" dirty="0" smtClean="0">
                <a:latin typeface="Cambria"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itchFamily="18" charset="0"/>
                <a:ea typeface="Cambria" panose="02040503050406030204" pitchFamily="18" charset="0"/>
              </a:rPr>
              <a:t>not guilty</a:t>
            </a:r>
            <a:r>
              <a:rPr lang="en-US" sz="2400" b="1" i="1" dirty="0" smtClean="0">
                <a:latin typeface="Cambria" pitchFamily="18" charset="0"/>
                <a:ea typeface="Cambria" panose="02040503050406030204" pitchFamily="18" charset="0"/>
              </a:rPr>
              <a:t>”</a:t>
            </a:r>
            <a:r>
              <a:rPr lang="en-US" sz="2400" b="1" dirty="0" smtClean="0">
                <a:latin typeface="Cambria" pitchFamily="18" charset="0"/>
                <a:ea typeface="Cambria" panose="02040503050406030204" pitchFamily="18" charset="0"/>
              </a:rPr>
              <a:t> because of their faith in the finished work of Jesus Christ.  But they have failed to walk the path of </a:t>
            </a:r>
            <a:r>
              <a:rPr lang="en-US" sz="2400" b="1" i="1" dirty="0" smtClean="0">
                <a:latin typeface="Cambria"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itchFamily="18" charset="0"/>
                <a:ea typeface="Cambria" panose="02040503050406030204" pitchFamily="18" charset="0"/>
              </a:rPr>
              <a:t>progressive sanctification.</a:t>
            </a:r>
            <a:r>
              <a:rPr lang="en-US" sz="2400" b="1" i="1" dirty="0" smtClean="0">
                <a:latin typeface="Cambria" pitchFamily="18" charset="0"/>
                <a:ea typeface="Cambria" panose="02040503050406030204" pitchFamily="18" charset="0"/>
              </a:rPr>
              <a:t>”</a:t>
            </a:r>
            <a:r>
              <a:rPr lang="en-US" sz="2400" b="1" dirty="0" smtClean="0">
                <a:latin typeface="Cambria" pitchFamily="18" charset="0"/>
                <a:ea typeface="Cambria" panose="02040503050406030204" pitchFamily="18" charset="0"/>
              </a:rPr>
              <a:t> </a:t>
            </a:r>
          </a:p>
          <a:p>
            <a:pPr indent="457200">
              <a:spcAft>
                <a:spcPts val="1200"/>
              </a:spcAft>
            </a:pPr>
            <a:r>
              <a:rPr lang="en-US" sz="2400" b="1" dirty="0" smtClean="0">
                <a:latin typeface="Cambria" pitchFamily="18" charset="0"/>
                <a:ea typeface="Cambria" panose="02040503050406030204" pitchFamily="18" charset="0"/>
              </a:rPr>
              <a:t>That is the ongoing spiritual growth toward maturity experienced by believers who enjoy an on going fellowship with God, embrace the </a:t>
            </a:r>
            <a:r>
              <a:rPr lang="en-US" sz="2400" b="1" i="1" dirty="0" smtClean="0">
                <a:latin typeface="Cambria"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itchFamily="18" charset="0"/>
                <a:ea typeface="Cambria" panose="02040503050406030204" pitchFamily="18" charset="0"/>
              </a:rPr>
              <a:t>mind of Christ</a:t>
            </a:r>
            <a:r>
              <a:rPr lang="en-US" sz="2400" b="1" i="1" dirty="0" smtClean="0">
                <a:latin typeface="Cambria" pitchFamily="18" charset="0"/>
                <a:ea typeface="Cambria" panose="02040503050406030204" pitchFamily="18" charset="0"/>
              </a:rPr>
              <a:t>”</a:t>
            </a:r>
            <a:r>
              <a:rPr lang="en-US" sz="2400" b="1" dirty="0" smtClean="0">
                <a:latin typeface="Cambria"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itchFamily="18" charset="0"/>
                <a:ea typeface="Cambria" panose="02040503050406030204" pitchFamily="18" charset="0"/>
              </a:rPr>
              <a:t>2:16</a:t>
            </a:r>
            <a:r>
              <a:rPr lang="en-US" sz="2400" b="1" dirty="0" smtClean="0">
                <a:latin typeface="Cambria" pitchFamily="18" charset="0"/>
                <a:ea typeface="Cambria" panose="02040503050406030204" pitchFamily="18" charset="0"/>
              </a:rPr>
              <a:t>), and seek to follow Christ by the power of the Holy Spirit. </a:t>
            </a:r>
            <a:endParaRPr lang="en-US" sz="2400" b="1" dirty="0">
              <a:latin typeface="Cambria" pitchFamily="18" charset="0"/>
              <a:ea typeface="Cambria" panose="02040503050406030204" pitchFamily="18" charset="0"/>
            </a:endParaRPr>
          </a:p>
        </p:txBody>
      </p:sp>
    </p:spTree>
    <p:extLst>
      <p:ext uri="{BB962C8B-B14F-4D97-AF65-F5344CB8AC3E}">
        <p14:creationId xmlns:p14="http://schemas.microsoft.com/office/powerpoint/2010/main" xmlns="" val="78139626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3:1-5 </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42047" y="1193053"/>
            <a:ext cx="8754036" cy="520142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 This </a:t>
            </a:r>
            <a:r>
              <a:rPr lang="en-US" sz="2400" b="1" i="1" dirty="0" smtClean="0">
                <a:effectLst>
                  <a:outerShdw blurRad="38100" dist="38100" dir="2700000" algn="tl">
                    <a:srgbClr val="000000">
                      <a:alpha val="43137"/>
                    </a:srgbClr>
                  </a:outerShdw>
                </a:effectLst>
                <a:latin typeface="Cambria" pitchFamily="18" charset="0"/>
              </a:rPr>
              <a:t>in-between</a:t>
            </a:r>
            <a:r>
              <a:rPr lang="en-US" sz="2400" b="1" dirty="0" smtClean="0">
                <a:latin typeface="Cambria" pitchFamily="18" charset="0"/>
              </a:rPr>
              <a:t> group of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carnal</a:t>
            </a:r>
            <a:r>
              <a:rPr lang="en-US" sz="2400" b="1" i="1" dirty="0" smtClean="0">
                <a:latin typeface="Cambria" pitchFamily="18" charset="0"/>
              </a:rPr>
              <a:t>”</a:t>
            </a:r>
            <a:r>
              <a:rPr lang="en-US" sz="2400" b="1" dirty="0" smtClean="0">
                <a:latin typeface="Cambria" pitchFamily="18" charset="0"/>
              </a:rPr>
              <a:t> Christians – justified, but not engaged in working out their sanctification, this group represents a significant number of the believers in the church at Corinth.   </a:t>
            </a:r>
          </a:p>
          <a:p>
            <a:pPr indent="457200">
              <a:spcAft>
                <a:spcPts val="1200"/>
              </a:spcAft>
            </a:pPr>
            <a:r>
              <a:rPr lang="en-US" sz="2400" b="1" dirty="0" smtClean="0">
                <a:latin typeface="Cambria" pitchFamily="18" charset="0"/>
                <a:ea typeface="Cambria" panose="02040503050406030204" pitchFamily="18" charset="0"/>
              </a:rPr>
              <a:t>So dominant was the fleshly characteristic of the church, Paul openly accused the entire church of being “</a:t>
            </a:r>
            <a:r>
              <a:rPr lang="en-US" sz="2400" b="1" i="1" u="sng" dirty="0" smtClean="0">
                <a:effectLst>
                  <a:outerShdw blurRad="38100" dist="38100" dir="2700000" algn="tl">
                    <a:srgbClr val="000000">
                      <a:alpha val="43137"/>
                    </a:srgbClr>
                  </a:outerShdw>
                </a:effectLst>
                <a:latin typeface="Cambria" pitchFamily="18" charset="0"/>
                <a:ea typeface="Cambria" panose="02040503050406030204" pitchFamily="18" charset="0"/>
              </a:rPr>
              <a:t>spiritually immature</a:t>
            </a:r>
            <a:r>
              <a:rPr lang="en-US" sz="2400" b="1" i="1" dirty="0" smtClean="0">
                <a:effectLst>
                  <a:outerShdw blurRad="38100" dist="38100" dir="2700000" algn="tl">
                    <a:srgbClr val="000000">
                      <a:alpha val="43137"/>
                    </a:srgbClr>
                  </a:outerShdw>
                </a:effectLst>
                <a:latin typeface="Cambria" pitchFamily="18" charset="0"/>
                <a:ea typeface="Cambria" panose="02040503050406030204" pitchFamily="18" charset="0"/>
              </a:rPr>
              <a:t>” </a:t>
            </a:r>
            <a:r>
              <a:rPr lang="en-US" sz="2400" b="1" dirty="0" smtClean="0">
                <a:latin typeface="Cambria" pitchFamily="18" charset="0"/>
                <a:ea typeface="Cambria" panose="02040503050406030204" pitchFamily="18" charset="0"/>
              </a:rPr>
              <a:t>saying … </a:t>
            </a:r>
            <a:r>
              <a:rPr lang="en-US" sz="2400" b="1" i="1" dirty="0" smtClean="0">
                <a:latin typeface="Cambria" pitchFamily="18" charset="0"/>
                <a:ea typeface="Cambria" panose="02040503050406030204" pitchFamily="18" charset="0"/>
              </a:rPr>
              <a:t>“And I, brethren, could not speak to you as to spiritual people but as to carnal, as babes in Christ”</a:t>
            </a:r>
            <a:r>
              <a:rPr lang="en-US" sz="2400" b="1" dirty="0" smtClean="0">
                <a:latin typeface="Cambria"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itchFamily="18" charset="0"/>
                <a:ea typeface="Cambria" panose="02040503050406030204" pitchFamily="18" charset="0"/>
              </a:rPr>
              <a:t>3:1</a:t>
            </a:r>
            <a:r>
              <a:rPr lang="en-US" sz="2400" b="1" dirty="0" smtClean="0">
                <a:latin typeface="Cambria" pitchFamily="18" charset="0"/>
                <a:ea typeface="Cambria" panose="02040503050406030204" pitchFamily="18" charset="0"/>
              </a:rPr>
              <a:t>). </a:t>
            </a:r>
          </a:p>
          <a:p>
            <a:pPr indent="457200">
              <a:spcAft>
                <a:spcPts val="1200"/>
              </a:spcAft>
            </a:pPr>
            <a:r>
              <a:rPr lang="en-US" sz="2400" b="1" dirty="0" smtClean="0">
                <a:latin typeface="Cambria" pitchFamily="18" charset="0"/>
                <a:ea typeface="Cambria" panose="02040503050406030204" pitchFamily="18" charset="0"/>
              </a:rPr>
              <a:t>Note Paul doesn’t dump them into the category of the </a:t>
            </a:r>
            <a:r>
              <a:rPr lang="en-US" sz="2400" b="1" i="1" dirty="0" smtClean="0">
                <a:latin typeface="Cambria"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itchFamily="18" charset="0"/>
                <a:ea typeface="Cambria" panose="02040503050406030204" pitchFamily="18" charset="0"/>
              </a:rPr>
              <a:t>natural</a:t>
            </a:r>
            <a:r>
              <a:rPr lang="en-US" sz="2400" b="1" i="1" dirty="0" smtClean="0">
                <a:latin typeface="Cambria" pitchFamily="18" charset="0"/>
                <a:ea typeface="Cambria" panose="02040503050406030204" pitchFamily="18" charset="0"/>
              </a:rPr>
              <a:t>”</a:t>
            </a:r>
            <a:r>
              <a:rPr lang="en-US" sz="2400" b="1" dirty="0" smtClean="0">
                <a:latin typeface="Cambria" pitchFamily="18" charset="0"/>
                <a:ea typeface="Cambria" panose="02040503050406030204" pitchFamily="18" charset="0"/>
              </a:rPr>
              <a:t> or unsaved (</a:t>
            </a:r>
            <a:r>
              <a:rPr lang="en-US" sz="2400" b="1" dirty="0" smtClean="0">
                <a:effectLst>
                  <a:outerShdw blurRad="38100" dist="38100" dir="2700000" algn="tl">
                    <a:srgbClr val="000000">
                      <a:alpha val="43137"/>
                    </a:srgbClr>
                  </a:outerShdw>
                </a:effectLst>
                <a:latin typeface="Cambria" pitchFamily="18" charset="0"/>
                <a:ea typeface="Cambria" panose="02040503050406030204" pitchFamily="18" charset="0"/>
              </a:rPr>
              <a:t>2:14</a:t>
            </a:r>
            <a:r>
              <a:rPr lang="en-US" sz="2400" b="1" dirty="0" smtClean="0">
                <a:latin typeface="Cambria" pitchFamily="18" charset="0"/>
                <a:ea typeface="Cambria" panose="02040503050406030204" pitchFamily="18" charset="0"/>
              </a:rPr>
              <a:t>).  Yet, because of their lack of spiritual maturity, neither can he address them as fully </a:t>
            </a:r>
            <a:r>
              <a:rPr lang="en-US" sz="2400" b="1" i="1" dirty="0" smtClean="0">
                <a:latin typeface="Cambria"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itchFamily="18" charset="0"/>
                <a:ea typeface="Cambria" panose="02040503050406030204" pitchFamily="18" charset="0"/>
              </a:rPr>
              <a:t>spiritual</a:t>
            </a:r>
            <a:r>
              <a:rPr lang="en-US" sz="2400" b="1" i="1" dirty="0" smtClean="0">
                <a:latin typeface="Cambria" pitchFamily="18" charset="0"/>
                <a:ea typeface="Cambria" panose="02040503050406030204" pitchFamily="18" charset="0"/>
              </a:rPr>
              <a:t>,”</a:t>
            </a:r>
            <a:r>
              <a:rPr lang="en-US" sz="2400" b="1" dirty="0" smtClean="0">
                <a:latin typeface="Cambria" pitchFamily="18" charset="0"/>
                <a:ea typeface="Cambria" panose="02040503050406030204" pitchFamily="18" charset="0"/>
              </a:rPr>
              <a:t> those on the path </a:t>
            </a:r>
            <a:r>
              <a:rPr lang="en-US" sz="2400" b="1" dirty="0">
                <a:latin typeface="Cambria" pitchFamily="18" charset="0"/>
                <a:ea typeface="Cambria" panose="02040503050406030204" pitchFamily="18" charset="0"/>
              </a:rPr>
              <a:t>of </a:t>
            </a:r>
            <a:r>
              <a:rPr lang="en-US" sz="2400" b="1" i="1" dirty="0" smtClean="0">
                <a:latin typeface="Cambria"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itchFamily="18" charset="0"/>
                <a:ea typeface="Cambria" panose="02040503050406030204" pitchFamily="18" charset="0"/>
              </a:rPr>
              <a:t>Progressive Sanctification,</a:t>
            </a:r>
            <a:r>
              <a:rPr lang="en-US" sz="2400" b="1" i="1" dirty="0" smtClean="0">
                <a:latin typeface="Cambria" pitchFamily="18" charset="0"/>
                <a:ea typeface="Cambria" panose="02040503050406030204" pitchFamily="18" charset="0"/>
              </a:rPr>
              <a:t>”</a:t>
            </a:r>
            <a:r>
              <a:rPr lang="en-US" sz="2400" b="1" dirty="0" smtClean="0">
                <a:latin typeface="Cambria" pitchFamily="18" charset="0"/>
                <a:ea typeface="Cambria" panose="02040503050406030204" pitchFamily="18" charset="0"/>
              </a:rPr>
              <a:t> </a:t>
            </a:r>
            <a:r>
              <a:rPr lang="en-US" sz="2400" b="1" dirty="0">
                <a:latin typeface="Cambria" pitchFamily="18" charset="0"/>
                <a:ea typeface="Cambria" panose="02040503050406030204" pitchFamily="18" charset="0"/>
              </a:rPr>
              <a:t>whose </a:t>
            </a:r>
            <a:r>
              <a:rPr lang="en-US" sz="2400" b="1" dirty="0" smtClean="0">
                <a:latin typeface="Cambria" pitchFamily="18" charset="0"/>
                <a:ea typeface="Cambria" panose="02040503050406030204" pitchFamily="18" charset="0"/>
              </a:rPr>
              <a:t>lives reflect the vibrant fruitful life of a believer. </a:t>
            </a:r>
          </a:p>
        </p:txBody>
      </p:sp>
    </p:spTree>
    <p:extLst>
      <p:ext uri="{BB962C8B-B14F-4D97-AF65-F5344CB8AC3E}">
        <p14:creationId xmlns:p14="http://schemas.microsoft.com/office/powerpoint/2010/main" xmlns="" val="276128486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3:1-5 </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193053"/>
            <a:ext cx="8668871" cy="5016758"/>
          </a:xfrm>
          <a:prstGeom prst="rect">
            <a:avLst/>
          </a:prstGeom>
          <a:noFill/>
          <a:effectLst/>
        </p:spPr>
        <p:txBody>
          <a:bodyPr wrap="square" rtlCol="0">
            <a:spAutoFit/>
          </a:bodyPr>
          <a:lstStyle/>
          <a:p>
            <a:pPr lvl="1">
              <a:spcAft>
                <a:spcPts val="1200"/>
              </a:spcAft>
            </a:pPr>
            <a:r>
              <a:rPr lang="en-US" sz="2400" b="1" dirty="0">
                <a:latin typeface="Cambria" pitchFamily="18" charset="0"/>
              </a:rPr>
              <a:t>At this point we need to consider a few </a:t>
            </a:r>
            <a:r>
              <a:rPr lang="en-US" sz="2400" b="1" dirty="0" smtClean="0">
                <a:latin typeface="Cambria" pitchFamily="18" charset="0"/>
              </a:rPr>
              <a:t>things:  </a:t>
            </a:r>
          </a:p>
          <a:p>
            <a:pPr indent="457200">
              <a:spcAft>
                <a:spcPts val="1200"/>
              </a:spcAft>
            </a:pPr>
            <a:r>
              <a:rPr lang="en-US" sz="2400" b="1" dirty="0" smtClean="0">
                <a:latin typeface="Cambria" pitchFamily="18" charset="0"/>
              </a:rPr>
              <a:t>Were the people in the Corinthian church even saved? </a:t>
            </a:r>
          </a:p>
          <a:p>
            <a:pPr>
              <a:spcAft>
                <a:spcPts val="1200"/>
              </a:spcAft>
            </a:pPr>
            <a:r>
              <a:rPr lang="en-US" sz="2400" b="1" dirty="0" smtClean="0">
                <a:effectLst>
                  <a:outerShdw blurRad="38100" dist="38100" dir="2700000" algn="tl">
                    <a:srgbClr val="000000">
                      <a:alpha val="43137"/>
                    </a:srgbClr>
                  </a:outerShdw>
                </a:effectLst>
                <a:latin typeface="Cambria" pitchFamily="18" charset="0"/>
              </a:rPr>
              <a:t>Yes!</a:t>
            </a:r>
          </a:p>
          <a:p>
            <a:pPr indent="457200">
              <a:spcAft>
                <a:spcPts val="1200"/>
              </a:spcAft>
            </a:pPr>
            <a:r>
              <a:rPr lang="en-US" sz="2400" b="1" dirty="0" smtClean="0">
                <a:latin typeface="Cambria" pitchFamily="18" charset="0"/>
              </a:rPr>
              <a:t>Were they sanctified?</a:t>
            </a:r>
          </a:p>
          <a:p>
            <a:pPr>
              <a:spcAft>
                <a:spcPts val="1200"/>
              </a:spcAft>
            </a:pPr>
            <a:r>
              <a:rPr lang="en-US" sz="2400" b="1" dirty="0" smtClean="0">
                <a:effectLst>
                  <a:outerShdw blurRad="38100" dist="38100" dir="2700000" algn="tl">
                    <a:srgbClr val="000000">
                      <a:alpha val="43137"/>
                    </a:srgbClr>
                  </a:outerShdw>
                </a:effectLst>
                <a:latin typeface="Cambria" pitchFamily="18" charset="0"/>
              </a:rPr>
              <a:t>No!</a:t>
            </a:r>
          </a:p>
          <a:p>
            <a:pPr indent="457200">
              <a:spcAft>
                <a:spcPts val="1200"/>
              </a:spcAft>
            </a:pPr>
            <a:r>
              <a:rPr lang="en-US" sz="2400" b="1" dirty="0" smtClean="0">
                <a:latin typeface="Cambria" pitchFamily="18" charset="0"/>
              </a:rPr>
              <a:t>So, Paul starts by giving </a:t>
            </a:r>
            <a:r>
              <a:rPr lang="en-US" sz="2400" b="1" i="1" u="sng" dirty="0" smtClean="0">
                <a:latin typeface="Cambria" pitchFamily="18" charset="0"/>
              </a:rPr>
              <a:t>three</a:t>
            </a:r>
            <a:r>
              <a:rPr lang="en-US" sz="2400" b="1" dirty="0" smtClean="0">
                <a:latin typeface="Cambria" pitchFamily="18" charset="0"/>
              </a:rPr>
              <a:t> characteristic of those   who are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of the flesh</a:t>
            </a:r>
            <a:r>
              <a:rPr lang="en-US" sz="2400" b="1" i="1" dirty="0" smtClean="0">
                <a:latin typeface="Cambria" pitchFamily="18" charset="0"/>
              </a:rPr>
              <a:t>”</a:t>
            </a:r>
            <a:r>
              <a:rPr lang="en-US" sz="2400" b="1" dirty="0" smtClean="0">
                <a:latin typeface="Cambria" pitchFamily="18" charset="0"/>
              </a:rPr>
              <a:t> or </a:t>
            </a:r>
            <a:r>
              <a:rPr lang="en-US" sz="2400" b="1" i="1" dirty="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carnal.</a:t>
            </a:r>
            <a:r>
              <a:rPr lang="en-US" sz="2400" b="1" i="1" dirty="0" smtClean="0">
                <a:latin typeface="Cambria" pitchFamily="18" charset="0"/>
              </a:rPr>
              <a:t>”</a:t>
            </a:r>
            <a:r>
              <a:rPr lang="en-US" sz="2400" b="1" dirty="0" smtClean="0">
                <a:latin typeface="Cambria" pitchFamily="18" charset="0"/>
              </a:rPr>
              <a:t>  </a:t>
            </a:r>
          </a:p>
          <a:p>
            <a:pPr marL="573088" indent="-457200">
              <a:spcAft>
                <a:spcPts val="1200"/>
              </a:spcAft>
              <a:buFont typeface="+mj-lt"/>
              <a:buAutoNum type="arabicPeriod"/>
              <a:tabLst>
                <a:tab pos="511175" algn="l"/>
              </a:tabLst>
            </a:pPr>
            <a:r>
              <a:rPr lang="en-US" sz="2400" b="1" i="1" dirty="0" smtClean="0">
                <a:effectLst>
                  <a:outerShdw blurRad="38100" dist="38100" dir="2700000" algn="tl">
                    <a:srgbClr val="000000">
                      <a:alpha val="43137"/>
                    </a:srgbClr>
                  </a:outerShdw>
                </a:effectLst>
                <a:latin typeface="Cambria" pitchFamily="18" charset="0"/>
              </a:rPr>
              <a:t>Christians who act </a:t>
            </a:r>
            <a:r>
              <a:rPr lang="en-US" sz="2400" b="1" i="1" dirty="0">
                <a:effectLst>
                  <a:outerShdw blurRad="38100" dist="38100" dir="2700000" algn="tl">
                    <a:srgbClr val="000000">
                      <a:alpha val="43137"/>
                    </a:srgbClr>
                  </a:outerShdw>
                </a:effectLst>
                <a:latin typeface="Cambria" pitchFamily="18" charset="0"/>
              </a:rPr>
              <a:t>like </a:t>
            </a:r>
            <a:r>
              <a:rPr lang="en-US" sz="2400" b="1" i="1" dirty="0" smtClean="0">
                <a:effectLst>
                  <a:outerShdw blurRad="38100" dist="38100" dir="2700000" algn="tl">
                    <a:srgbClr val="000000">
                      <a:alpha val="43137"/>
                    </a:srgbClr>
                  </a:outerShdw>
                </a:effectLst>
                <a:latin typeface="Cambria" pitchFamily="18" charset="0"/>
              </a:rPr>
              <a:t>non-Christians</a:t>
            </a:r>
            <a:r>
              <a:rPr lang="en-US" sz="2400" b="1" dirty="0" smtClean="0">
                <a:latin typeface="Cambria" pitchFamily="18" charset="0"/>
              </a:rPr>
              <a:t> (3:1,4</a:t>
            </a:r>
            <a:r>
              <a:rPr lang="en-US" sz="2400" b="1" dirty="0">
                <a:latin typeface="Cambria" pitchFamily="18" charset="0"/>
              </a:rPr>
              <a:t>).</a:t>
            </a:r>
          </a:p>
          <a:p>
            <a:pPr marL="573088" indent="-457200">
              <a:spcAft>
                <a:spcPts val="1200"/>
              </a:spcAft>
              <a:buFont typeface="+mj-lt"/>
              <a:buAutoNum type="arabicPeriod"/>
            </a:pPr>
            <a:r>
              <a:rPr lang="en-US" sz="2400" b="1" i="1" dirty="0" smtClean="0">
                <a:effectLst>
                  <a:outerShdw blurRad="38100" dist="38100" dir="2700000" algn="tl">
                    <a:srgbClr val="000000">
                      <a:alpha val="43137"/>
                    </a:srgbClr>
                  </a:outerShdw>
                </a:effectLst>
                <a:latin typeface="Cambria" pitchFamily="18" charset="0"/>
              </a:rPr>
              <a:t>Christians who lack spiritual growth </a:t>
            </a:r>
            <a:r>
              <a:rPr lang="en-US" sz="2400" b="1" dirty="0">
                <a:latin typeface="Cambria" pitchFamily="18" charset="0"/>
              </a:rPr>
              <a:t>(</a:t>
            </a:r>
            <a:r>
              <a:rPr lang="en-US" sz="2400" b="1" dirty="0" smtClean="0">
                <a:latin typeface="Cambria" pitchFamily="18" charset="0"/>
              </a:rPr>
              <a:t>3:2).</a:t>
            </a:r>
            <a:endParaRPr lang="en-US" sz="2400" b="1" dirty="0">
              <a:latin typeface="Cambria" pitchFamily="18" charset="0"/>
            </a:endParaRPr>
          </a:p>
          <a:p>
            <a:pPr marL="573088" indent="-457200">
              <a:spcAft>
                <a:spcPts val="1200"/>
              </a:spcAft>
              <a:buFont typeface="+mj-lt"/>
              <a:buAutoNum type="arabicPeriod"/>
            </a:pPr>
            <a:r>
              <a:rPr lang="en-US" sz="2400" b="1" i="1" dirty="0" smtClean="0">
                <a:effectLst>
                  <a:outerShdw blurRad="38100" dist="38100" dir="2700000" algn="tl">
                    <a:srgbClr val="000000">
                      <a:alpha val="43137"/>
                    </a:srgbClr>
                  </a:outerShdw>
                </a:effectLst>
                <a:latin typeface="Cambria" pitchFamily="18" charset="0"/>
              </a:rPr>
              <a:t>Christians who nurse unconfessed sin </a:t>
            </a:r>
            <a:r>
              <a:rPr lang="en-US" sz="2400" b="1" dirty="0" smtClean="0">
                <a:latin typeface="Cambria" pitchFamily="18" charset="0"/>
              </a:rPr>
              <a:t>(3:3-5).</a:t>
            </a:r>
          </a:p>
        </p:txBody>
      </p:sp>
    </p:spTree>
    <p:extLst>
      <p:ext uri="{BB962C8B-B14F-4D97-AF65-F5344CB8AC3E}">
        <p14:creationId xmlns:p14="http://schemas.microsoft.com/office/powerpoint/2010/main" xmlns="" val="354268652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left)">
                                      <p:cBhvr>
                                        <p:cTn id="32" dur="10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wipe(left)">
                                      <p:cBhvr>
                                        <p:cTn id="37" dur="10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wipe(left)">
                                      <p:cBhvr>
                                        <p:cTn id="42" dur="10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wipe(left)">
                                      <p:cBhvr>
                                        <p:cTn id="47" dur="10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3:1-5</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95836" y="1197535"/>
            <a:ext cx="8601636" cy="5509200"/>
          </a:xfrm>
          <a:prstGeom prst="rect">
            <a:avLst/>
          </a:prstGeom>
          <a:noFill/>
          <a:effectLst/>
        </p:spPr>
        <p:txBody>
          <a:bodyPr wrap="square" rtlCol="0">
            <a:spAutoFit/>
          </a:bodyPr>
          <a:lstStyle/>
          <a:p>
            <a:pPr marL="457200" indent="-403225">
              <a:spcAft>
                <a:spcPts val="1200"/>
              </a:spcAft>
              <a:buFont typeface="+mj-lt"/>
              <a:buAutoNum type="arabicPeriod"/>
            </a:pPr>
            <a:r>
              <a:rPr lang="en-US" sz="2400" b="1" i="1" dirty="0">
                <a:effectLst>
                  <a:outerShdw blurRad="38100" dist="38100" dir="2700000" algn="tl">
                    <a:srgbClr val="000000">
                      <a:alpha val="43137"/>
                    </a:srgbClr>
                  </a:outerShdw>
                </a:effectLst>
                <a:latin typeface="Cambria" pitchFamily="18" charset="0"/>
              </a:rPr>
              <a:t>Carnal Christians </a:t>
            </a:r>
            <a:r>
              <a:rPr lang="en-US" sz="2400" b="1" i="1" dirty="0" smtClean="0">
                <a:effectLst>
                  <a:outerShdw blurRad="38100" dist="38100" dir="2700000" algn="tl">
                    <a:srgbClr val="000000">
                      <a:alpha val="43137"/>
                    </a:srgbClr>
                  </a:outerShdw>
                </a:effectLst>
                <a:latin typeface="Cambria" pitchFamily="18" charset="0"/>
              </a:rPr>
              <a:t>are genuine Christians who act like non-Christians </a:t>
            </a:r>
            <a:r>
              <a:rPr lang="en-US" sz="2400" b="1" dirty="0" smtClean="0">
                <a:effectLst>
                  <a:outerShdw blurRad="38100" dist="38100" dir="2700000" algn="tl">
                    <a:srgbClr val="000000">
                      <a:alpha val="43137"/>
                    </a:srgbClr>
                  </a:outerShdw>
                </a:effectLst>
                <a:latin typeface="Cambria" pitchFamily="18" charset="0"/>
              </a:rPr>
              <a:t>(3:1, 4).</a:t>
            </a:r>
            <a:endParaRPr lang="en-US" sz="2400" b="1" dirty="0" smtClean="0">
              <a:latin typeface="Cambria" pitchFamily="18" charset="0"/>
            </a:endParaRPr>
          </a:p>
          <a:p>
            <a:pPr indent="457200">
              <a:spcAft>
                <a:spcPts val="1200"/>
              </a:spcAft>
            </a:pPr>
            <a:r>
              <a:rPr lang="en-US" sz="2400" b="1" dirty="0" smtClean="0">
                <a:latin typeface="Cambria" pitchFamily="18" charset="0"/>
              </a:rPr>
              <a:t>The Corinthians were truly saved – no doubt about that. Paul address the church as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saints</a:t>
            </a:r>
            <a:r>
              <a:rPr lang="en-US" sz="2400" b="1" i="1" dirty="0" smtClean="0">
                <a:latin typeface="Cambria" pitchFamily="18" charset="0"/>
              </a:rPr>
              <a:t>”</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1:2</a:t>
            </a:r>
            <a:r>
              <a:rPr lang="en-US" sz="2400" b="1" dirty="0" smtClean="0">
                <a:latin typeface="Cambria" pitchFamily="18" charset="0"/>
              </a:rPr>
              <a:t>) and calls them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brethren</a:t>
            </a:r>
            <a:r>
              <a:rPr lang="en-US" sz="2400" b="1" i="1" dirty="0" smtClean="0">
                <a:latin typeface="Cambria" pitchFamily="18" charset="0"/>
              </a:rPr>
              <a:t>”</a:t>
            </a:r>
            <a:r>
              <a:rPr lang="en-US" sz="2400" b="1" dirty="0" smtClean="0">
                <a:latin typeface="Cambria" pitchFamily="18" charset="0"/>
              </a:rPr>
              <a:t> who are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in Christ</a:t>
            </a:r>
            <a:r>
              <a:rPr lang="en-US" sz="2400" b="1" i="1" dirty="0" smtClean="0">
                <a:latin typeface="Cambria" pitchFamily="18" charset="0"/>
              </a:rPr>
              <a:t>”</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3:1</a:t>
            </a:r>
            <a:r>
              <a:rPr lang="en-US" sz="2400" b="1" dirty="0" smtClean="0">
                <a:latin typeface="Cambria" pitchFamily="18" charset="0"/>
              </a:rPr>
              <a:t>).</a:t>
            </a:r>
          </a:p>
          <a:p>
            <a:pPr indent="457200">
              <a:spcAft>
                <a:spcPts val="1200"/>
              </a:spcAft>
            </a:pPr>
            <a:r>
              <a:rPr lang="en-US" sz="2400" b="1" dirty="0" smtClean="0">
                <a:latin typeface="Cambria" pitchFamily="18" charset="0"/>
              </a:rPr>
              <a:t>While these designation can only refer to fellow believers, Paul says, even so, he couldn’t address them as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spiritual</a:t>
            </a:r>
            <a:r>
              <a:rPr lang="en-US" sz="2400" b="1" i="1" dirty="0" smtClean="0">
                <a:latin typeface="Cambria" pitchFamily="18" charset="0"/>
              </a:rPr>
              <a:t>”</a:t>
            </a:r>
            <a:r>
              <a:rPr lang="en-US" sz="2400" b="1" dirty="0" smtClean="0">
                <a:latin typeface="Cambria" pitchFamily="18" charset="0"/>
              </a:rPr>
              <a:t> only as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fleshly.</a:t>
            </a:r>
            <a:r>
              <a:rPr lang="en-US" sz="2400" b="1" i="1" dirty="0" smtClean="0">
                <a:latin typeface="Cambria" pitchFamily="18" charset="0"/>
              </a:rPr>
              <a:t>”</a:t>
            </a:r>
          </a:p>
          <a:p>
            <a:pPr indent="457200">
              <a:spcAft>
                <a:spcPts val="1200"/>
              </a:spcAft>
            </a:pPr>
            <a:r>
              <a:rPr lang="en-US" sz="2400" b="1" dirty="0" smtClean="0">
                <a:latin typeface="Cambria" pitchFamily="18" charset="0"/>
              </a:rPr>
              <a:t>In fact, their behavior looked more like that of </a:t>
            </a:r>
            <a:r>
              <a:rPr lang="en-US" sz="2400" b="1" i="1" dirty="0" smtClean="0">
                <a:latin typeface="Cambria" pitchFamily="18" charset="0"/>
              </a:rPr>
              <a:t>“mere men”</a:t>
            </a:r>
            <a:r>
              <a:rPr lang="en-US" sz="2400" b="1" dirty="0" smtClean="0">
                <a:latin typeface="Cambria" pitchFamily="18" charset="0"/>
              </a:rPr>
              <a:t> rather than that of regenerated believers (</a:t>
            </a:r>
            <a:r>
              <a:rPr lang="en-US" sz="2400" b="1" dirty="0" smtClean="0">
                <a:effectLst>
                  <a:outerShdw blurRad="38100" dist="38100" dir="2700000" algn="tl">
                    <a:srgbClr val="000000">
                      <a:alpha val="43137"/>
                    </a:srgbClr>
                  </a:outerShdw>
                </a:effectLst>
                <a:latin typeface="Cambria" pitchFamily="18" charset="0"/>
              </a:rPr>
              <a:t>3:4</a:t>
            </a:r>
            <a:r>
              <a:rPr lang="en-US" sz="2400" b="1" dirty="0" smtClean="0">
                <a:latin typeface="Cambria" pitchFamily="18" charset="0"/>
              </a:rPr>
              <a:t>).</a:t>
            </a:r>
          </a:p>
          <a:p>
            <a:pPr indent="457200">
              <a:spcAft>
                <a:spcPts val="1200"/>
              </a:spcAft>
            </a:pPr>
            <a:r>
              <a:rPr lang="en-US" sz="2400" b="1" dirty="0" smtClean="0">
                <a:latin typeface="Cambria" pitchFamily="18" charset="0"/>
              </a:rPr>
              <a:t>So, it is clear, that true born-again believers can sometimes appear indistinguishable from unbelievers in the manifestation of, or the lack of, spiritual works.  </a:t>
            </a:r>
          </a:p>
        </p:txBody>
      </p:sp>
    </p:spTree>
    <p:extLst>
      <p:ext uri="{BB962C8B-B14F-4D97-AF65-F5344CB8AC3E}">
        <p14:creationId xmlns:p14="http://schemas.microsoft.com/office/powerpoint/2010/main" xmlns="" val="392343437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3:1-5</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219200"/>
            <a:ext cx="8547848" cy="4216688"/>
          </a:xfrm>
          <a:prstGeom prst="rect">
            <a:avLst/>
          </a:prstGeom>
          <a:noFill/>
          <a:effectLst/>
        </p:spPr>
        <p:txBody>
          <a:bodyPr wrap="square" rtlCol="0">
            <a:spAutoFit/>
          </a:bodyPr>
          <a:lstStyle/>
          <a:p>
            <a:pPr marL="511175" indent="-457200">
              <a:spcAft>
                <a:spcPts val="1200"/>
              </a:spcAft>
              <a:buFont typeface="+mj-lt"/>
              <a:buAutoNum type="arabicPeriod" startAt="2"/>
            </a:pPr>
            <a:r>
              <a:rPr lang="en-US" sz="2400" b="1" i="1" dirty="0">
                <a:effectLst>
                  <a:outerShdw blurRad="38100" dist="38100" dir="2700000" algn="tl">
                    <a:srgbClr val="000000">
                      <a:alpha val="43137"/>
                    </a:srgbClr>
                  </a:outerShdw>
                </a:effectLst>
                <a:latin typeface="Cambria" pitchFamily="18" charset="0"/>
              </a:rPr>
              <a:t>Carnal Christians </a:t>
            </a:r>
            <a:r>
              <a:rPr lang="en-US" sz="2400" b="1" i="1" dirty="0" smtClean="0">
                <a:effectLst>
                  <a:outerShdw blurRad="38100" dist="38100" dir="2700000" algn="tl">
                    <a:srgbClr val="000000">
                      <a:alpha val="43137"/>
                    </a:srgbClr>
                  </a:outerShdw>
                </a:effectLst>
                <a:latin typeface="Cambria" pitchFamily="18" charset="0"/>
              </a:rPr>
              <a:t>lack spiritual growth </a:t>
            </a:r>
            <a:r>
              <a:rPr lang="en-US" sz="2400" b="1" dirty="0" smtClean="0">
                <a:effectLst>
                  <a:outerShdw blurRad="38100" dist="38100" dir="2700000" algn="tl">
                    <a:srgbClr val="000000">
                      <a:alpha val="43137"/>
                    </a:srgbClr>
                  </a:outerShdw>
                </a:effectLst>
                <a:latin typeface="Cambria" pitchFamily="18" charset="0"/>
              </a:rPr>
              <a:t>(3:2).</a:t>
            </a:r>
            <a:endParaRPr lang="en-US" sz="2400" b="1" dirty="0" smtClean="0">
              <a:latin typeface="Cambria" pitchFamily="18" charset="0"/>
            </a:endParaRPr>
          </a:p>
          <a:p>
            <a:pPr indent="457200">
              <a:spcAft>
                <a:spcPts val="1200"/>
              </a:spcAft>
            </a:pPr>
            <a:r>
              <a:rPr lang="en-US" sz="2400" b="1" dirty="0" smtClean="0">
                <a:latin typeface="Cambria" pitchFamily="18" charset="0"/>
              </a:rPr>
              <a:t>Just as we would never expect an infant to eat steak, we cannot expect new believers to digest the meatier doctrines of the Christian faith. </a:t>
            </a:r>
          </a:p>
          <a:p>
            <a:pPr indent="457200">
              <a:spcAft>
                <a:spcPts val="1200"/>
              </a:spcAft>
            </a:pPr>
            <a:r>
              <a:rPr lang="en-US" sz="2400" b="1" dirty="0" smtClean="0">
                <a:latin typeface="Cambria" pitchFamily="18" charset="0"/>
              </a:rPr>
              <a:t>Yet Paul expected after some training and time, these Corinthian believers would grow out of their bottle-feeding days and be ready to handle the kind of deep teachings of the faith described in this letters to church. </a:t>
            </a:r>
          </a:p>
          <a:p>
            <a:pPr indent="457200">
              <a:spcAft>
                <a:spcPts val="1200"/>
              </a:spcAft>
            </a:pPr>
            <a:r>
              <a:rPr lang="en-US" sz="2400" b="1" dirty="0" smtClean="0">
                <a:latin typeface="Cambria" pitchFamily="18" charset="0"/>
              </a:rPr>
              <a:t>The tragedy was that even after ample time for spiritual growth, the Corinthians remained as babes in Christ. </a:t>
            </a:r>
          </a:p>
        </p:txBody>
      </p:sp>
    </p:spTree>
    <p:extLst>
      <p:ext uri="{BB962C8B-B14F-4D97-AF65-F5344CB8AC3E}">
        <p14:creationId xmlns:p14="http://schemas.microsoft.com/office/powerpoint/2010/main" xmlns="" val="117860594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3:1-5</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174811" y="1206500"/>
            <a:ext cx="8686801" cy="520142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They fit into the same category as those Paul describes in </a:t>
            </a:r>
            <a:r>
              <a:rPr lang="en-US" sz="2400" b="1" dirty="0" smtClean="0">
                <a:effectLst>
                  <a:outerShdw blurRad="38100" dist="38100" dir="2700000" algn="tl">
                    <a:srgbClr val="000000">
                      <a:alpha val="43137"/>
                    </a:srgbClr>
                  </a:outerShdw>
                </a:effectLst>
                <a:latin typeface="Cambria" pitchFamily="18" charset="0"/>
              </a:rPr>
              <a:t>Hebrews 5:12-14</a:t>
            </a:r>
            <a:r>
              <a:rPr lang="en-US" sz="2400" b="1" dirty="0" smtClean="0">
                <a:latin typeface="Cambria" pitchFamily="18" charset="0"/>
              </a:rPr>
              <a:t>, which says … </a:t>
            </a:r>
          </a:p>
          <a:p>
            <a:pPr indent="457200">
              <a:spcAft>
                <a:spcPts val="1200"/>
              </a:spcAft>
            </a:pPr>
            <a:r>
              <a:rPr lang="en-US" sz="2400" b="1" dirty="0" smtClean="0">
                <a:latin typeface="Cambria" pitchFamily="18" charset="0"/>
              </a:rPr>
              <a:t>“</a:t>
            </a:r>
            <a:r>
              <a:rPr lang="en-US" sz="2400" b="1" baseline="30000"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12</a:t>
            </a:r>
            <a:r>
              <a:rPr lang="en-US" sz="2400" b="1" i="1" dirty="0" smtClean="0">
                <a:latin typeface="Cambria" panose="02040503050406030204" pitchFamily="18" charset="0"/>
                <a:ea typeface="Cambria" panose="02040503050406030204" pitchFamily="18" charset="0"/>
              </a:rPr>
              <a:t>By </a:t>
            </a:r>
            <a:r>
              <a:rPr lang="en-US" sz="2400" b="1" i="1" dirty="0">
                <a:latin typeface="Cambria" panose="02040503050406030204" pitchFamily="18" charset="0"/>
                <a:ea typeface="Cambria" panose="02040503050406030204" pitchFamily="18" charset="0"/>
              </a:rPr>
              <a:t>now you should be teachers. Instead, you still need someone to teach you the elementary truths of God’s word. You need milk, not solid food</a:t>
            </a:r>
            <a:r>
              <a:rPr lang="en-US" sz="2400" b="1" i="1" dirty="0" smtClean="0">
                <a:latin typeface="Cambria" panose="02040503050406030204" pitchFamily="18" charset="0"/>
                <a:ea typeface="Cambria" panose="02040503050406030204" pitchFamily="18" charset="0"/>
              </a:rPr>
              <a:t>. </a:t>
            </a:r>
            <a:r>
              <a:rPr lang="en-US" sz="2400" b="1" i="1" dirty="0">
                <a:latin typeface="Cambria" panose="02040503050406030204" pitchFamily="18" charset="0"/>
                <a:ea typeface="Cambria" panose="02040503050406030204" pitchFamily="18" charset="0"/>
              </a:rPr>
              <a:t> </a:t>
            </a:r>
            <a:r>
              <a:rPr lang="en-US" sz="2400" b="1" baseline="30000"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13</a:t>
            </a:r>
            <a:r>
              <a:rPr lang="en-US" sz="2400" b="1" i="1" dirty="0" smtClean="0">
                <a:latin typeface="Cambria" panose="02040503050406030204" pitchFamily="18" charset="0"/>
                <a:ea typeface="Cambria" panose="02040503050406030204" pitchFamily="18" charset="0"/>
              </a:rPr>
              <a:t>All </a:t>
            </a:r>
            <a:r>
              <a:rPr lang="en-US" sz="2400" b="1" i="1" dirty="0">
                <a:latin typeface="Cambria" panose="02040503050406030204" pitchFamily="18" charset="0"/>
                <a:ea typeface="Cambria" panose="02040503050406030204" pitchFamily="18" charset="0"/>
              </a:rPr>
              <a:t>those who live on milk lack the experience to talk about what is right. </a:t>
            </a:r>
            <a:r>
              <a:rPr lang="en-US" sz="2400" b="1" i="1" dirty="0" smtClean="0">
                <a:latin typeface="Cambria" panose="02040503050406030204" pitchFamily="18" charset="0"/>
                <a:ea typeface="Cambria" panose="02040503050406030204" pitchFamily="18" charset="0"/>
              </a:rPr>
              <a:t> They </a:t>
            </a:r>
            <a:r>
              <a:rPr lang="en-US" sz="2400" b="1" i="1" dirty="0">
                <a:latin typeface="Cambria" panose="02040503050406030204" pitchFamily="18" charset="0"/>
                <a:ea typeface="Cambria" panose="02040503050406030204" pitchFamily="18" charset="0"/>
              </a:rPr>
              <a:t>are still babies</a:t>
            </a:r>
            <a:r>
              <a:rPr lang="en-US" sz="2400" b="1" i="1" dirty="0" smtClean="0">
                <a:latin typeface="Cambria" panose="02040503050406030204" pitchFamily="18" charset="0"/>
                <a:ea typeface="Cambria" panose="02040503050406030204" pitchFamily="18" charset="0"/>
              </a:rPr>
              <a:t>. </a:t>
            </a:r>
            <a:r>
              <a:rPr lang="en-US" sz="2400" b="1" i="1" dirty="0">
                <a:latin typeface="Cambria" panose="02040503050406030204" pitchFamily="18" charset="0"/>
                <a:ea typeface="Cambria" panose="02040503050406030204" pitchFamily="18" charset="0"/>
              </a:rPr>
              <a:t> </a:t>
            </a:r>
            <a:r>
              <a:rPr lang="en-US" sz="2400" b="1" baseline="30000"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14</a:t>
            </a:r>
            <a:r>
              <a:rPr lang="en-US" sz="2400" b="1" i="1" dirty="0" smtClean="0">
                <a:latin typeface="Cambria" panose="02040503050406030204" pitchFamily="18" charset="0"/>
                <a:ea typeface="Cambria" panose="02040503050406030204" pitchFamily="18" charset="0"/>
              </a:rPr>
              <a:t>However</a:t>
            </a:r>
            <a:r>
              <a:rPr lang="en-US" sz="2400" b="1" i="1" dirty="0">
                <a:latin typeface="Cambria" panose="02040503050406030204" pitchFamily="18" charset="0"/>
                <a:ea typeface="Cambria" panose="02040503050406030204" pitchFamily="18" charset="0"/>
              </a:rPr>
              <a:t>, solid food is for mature people, whose minds are trained by practice to know the difference between good and evil</a:t>
            </a:r>
            <a:r>
              <a:rPr lang="en-US" sz="2400" b="1" i="1" dirty="0" smtClean="0">
                <a:latin typeface="Cambria" panose="02040503050406030204" pitchFamily="18" charset="0"/>
                <a:ea typeface="Cambria" panose="02040503050406030204" pitchFamily="18" charset="0"/>
              </a:rPr>
              <a:t>.” </a:t>
            </a:r>
            <a:r>
              <a:rPr lang="en-US" sz="2400" b="1" dirty="0">
                <a:latin typeface="Cambria" panose="02040503050406030204" pitchFamily="18" charset="0"/>
                <a:ea typeface="Cambria" panose="02040503050406030204" pitchFamily="18" charset="0"/>
              </a:rPr>
              <a:t>(NOG</a:t>
            </a:r>
            <a:r>
              <a:rPr lang="en-US" sz="2400" b="1" dirty="0" smtClean="0">
                <a:latin typeface="Cambria" panose="02040503050406030204" pitchFamily="18" charset="0"/>
                <a:ea typeface="Cambria" panose="02040503050406030204" pitchFamily="18" charset="0"/>
              </a:rPr>
              <a:t>)</a:t>
            </a:r>
          </a:p>
          <a:p>
            <a:pPr>
              <a:tabLst>
                <a:tab pos="457200" algn="l"/>
              </a:tabLst>
            </a:pPr>
            <a:r>
              <a:rPr lang="en-US" sz="2400" b="1" dirty="0" smtClean="0"/>
              <a:t>	</a:t>
            </a:r>
            <a:r>
              <a:rPr lang="en-US" sz="2400" b="1" dirty="0" smtClean="0">
                <a:latin typeface="Cambria" panose="02040503050406030204" pitchFamily="18" charset="0"/>
                <a:ea typeface="Cambria" panose="02040503050406030204" pitchFamily="18" charset="0"/>
              </a:rPr>
              <a:t>Paul </a:t>
            </a:r>
            <a:r>
              <a:rPr lang="en-US" sz="2400" b="1" dirty="0">
                <a:latin typeface="Cambria" panose="02040503050406030204" pitchFamily="18" charset="0"/>
                <a:ea typeface="Cambria" panose="02040503050406030204" pitchFamily="18" charset="0"/>
              </a:rPr>
              <a:t>says, the Corinthians are </a:t>
            </a:r>
            <a:r>
              <a:rPr lang="en-US" sz="2400" b="1" i="1" dirty="0">
                <a:latin typeface="Cambria" panose="02040503050406030204" pitchFamily="18" charset="0"/>
                <a:ea typeface="Cambria" panose="02040503050406030204" pitchFamily="18" charset="0"/>
              </a:rPr>
              <a:t>“</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still carnal</a:t>
            </a:r>
            <a:r>
              <a:rPr lang="en-US" sz="2400" b="1" i="1" dirty="0">
                <a:latin typeface="Cambria" panose="02040503050406030204" pitchFamily="18" charset="0"/>
                <a:ea typeface="Cambria" panose="02040503050406030204" pitchFamily="18" charset="0"/>
              </a:rPr>
              <a:t>”</a:t>
            </a:r>
            <a:r>
              <a:rPr lang="en-US" sz="2400" b="1" dirty="0">
                <a:latin typeface="Cambria" panose="02040503050406030204" pitchFamily="18" charset="0"/>
                <a:ea typeface="Cambria" panose="02040503050406030204" pitchFamily="18" charset="0"/>
              </a:rPr>
              <a:t> (3:3), implying that God’s intent was that, by now, they would have grew out of that immature fleshly nature they started their Christian lives in, yet they are still </a:t>
            </a:r>
            <a:r>
              <a:rPr lang="en-US" sz="2400" b="1" i="1" dirty="0">
                <a:latin typeface="Cambria" panose="02040503050406030204" pitchFamily="18" charset="0"/>
                <a:ea typeface="Cambria" panose="02040503050406030204" pitchFamily="18" charset="0"/>
              </a:rPr>
              <a:t>“</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fleshly,”</a:t>
            </a:r>
            <a:r>
              <a:rPr lang="en-US"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dirty="0">
                <a:latin typeface="Cambria" panose="02040503050406030204" pitchFamily="18" charset="0"/>
                <a:ea typeface="Cambria" panose="02040503050406030204" pitchFamily="18" charset="0"/>
              </a:rPr>
              <a:t>like new believers. </a:t>
            </a:r>
            <a:endParaRPr lang="en-US"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131957571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3:1-5</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4" y="1219200"/>
            <a:ext cx="8547848" cy="5355312"/>
          </a:xfrm>
          <a:prstGeom prst="rect">
            <a:avLst/>
          </a:prstGeom>
          <a:noFill/>
          <a:effectLst/>
        </p:spPr>
        <p:txBody>
          <a:bodyPr wrap="square" rtlCol="0">
            <a:spAutoFit/>
          </a:bodyPr>
          <a:lstStyle/>
          <a:p>
            <a:pPr marL="511175" indent="-457200">
              <a:spcAft>
                <a:spcPts val="1200"/>
              </a:spcAft>
              <a:buFont typeface="+mj-lt"/>
              <a:buAutoNum type="arabicPeriod" startAt="3"/>
            </a:pPr>
            <a:r>
              <a:rPr lang="en-US" sz="2400" b="1" i="1" dirty="0">
                <a:effectLst>
                  <a:outerShdw blurRad="38100" dist="38100" dir="2700000" algn="tl">
                    <a:srgbClr val="000000">
                      <a:alpha val="43137"/>
                    </a:srgbClr>
                  </a:outerShdw>
                </a:effectLst>
                <a:latin typeface="Cambria" pitchFamily="18" charset="0"/>
              </a:rPr>
              <a:t>Carnal Christians </a:t>
            </a:r>
            <a:r>
              <a:rPr lang="en-US" sz="2400" b="1" i="1" dirty="0" smtClean="0">
                <a:effectLst>
                  <a:outerShdw blurRad="38100" dist="38100" dir="2700000" algn="tl">
                    <a:srgbClr val="000000">
                      <a:alpha val="43137"/>
                    </a:srgbClr>
                  </a:outerShdw>
                </a:effectLst>
                <a:latin typeface="Cambria" pitchFamily="18" charset="0"/>
              </a:rPr>
              <a:t>nurse unconfessed sin </a:t>
            </a:r>
            <a:r>
              <a:rPr lang="en-US" sz="2400" b="1" dirty="0" smtClean="0">
                <a:effectLst>
                  <a:outerShdw blurRad="38100" dist="38100" dir="2700000" algn="tl">
                    <a:srgbClr val="000000">
                      <a:alpha val="43137"/>
                    </a:srgbClr>
                  </a:outerShdw>
                </a:effectLst>
                <a:latin typeface="Cambria" pitchFamily="18" charset="0"/>
              </a:rPr>
              <a:t>(3:3-5). </a:t>
            </a:r>
            <a:endParaRPr lang="en-US" sz="2400" b="1" dirty="0" smtClean="0">
              <a:latin typeface="Cambria" pitchFamily="18" charset="0"/>
            </a:endParaRPr>
          </a:p>
          <a:p>
            <a:pPr indent="457200">
              <a:spcAft>
                <a:spcPts val="1200"/>
              </a:spcAft>
            </a:pPr>
            <a:r>
              <a:rPr lang="en-US" sz="2400" b="1" dirty="0" smtClean="0">
                <a:latin typeface="Cambria" pitchFamily="18" charset="0"/>
              </a:rPr>
              <a:t>Paul pinpoints the specific evidence of their </a:t>
            </a:r>
            <a:r>
              <a:rPr lang="en-US" sz="2400" b="1" i="1" dirty="0" smtClean="0">
                <a:effectLst>
                  <a:outerShdw blurRad="38100" dist="38100" dir="2700000" algn="tl">
                    <a:srgbClr val="000000">
                      <a:alpha val="43137"/>
                    </a:srgbClr>
                  </a:outerShdw>
                </a:effectLst>
                <a:latin typeface="Cambria" pitchFamily="18" charset="0"/>
              </a:rPr>
              <a:t>carnality</a:t>
            </a:r>
            <a:r>
              <a:rPr lang="en-US" sz="2400" b="1" dirty="0" smtClean="0">
                <a:effectLst>
                  <a:outerShdw blurRad="38100" dist="38100" dir="2700000" algn="tl">
                    <a:srgbClr val="000000">
                      <a:alpha val="43137"/>
                    </a:srgbClr>
                  </a:outerShdw>
                </a:effectLst>
                <a:latin typeface="Cambria" pitchFamily="18" charset="0"/>
              </a:rPr>
              <a:t>;</a:t>
            </a:r>
            <a:r>
              <a:rPr lang="en-US" sz="2400" b="1" dirty="0" smtClean="0">
                <a:latin typeface="Cambria" pitchFamily="18" charset="0"/>
              </a:rPr>
              <a:t> they harbored </a:t>
            </a:r>
            <a:r>
              <a:rPr lang="en-US" sz="2400" b="1" i="1" dirty="0" smtClean="0">
                <a:effectLst>
                  <a:outerShdw blurRad="38100" dist="38100" dir="2700000" algn="tl">
                    <a:srgbClr val="000000">
                      <a:alpha val="43137"/>
                    </a:srgbClr>
                  </a:outerShdw>
                </a:effectLst>
                <a:latin typeface="Cambria" pitchFamily="18" charset="0"/>
              </a:rPr>
              <a:t>jealousy</a:t>
            </a:r>
            <a:r>
              <a:rPr lang="en-US" sz="2400" b="1" dirty="0" smtClean="0">
                <a:latin typeface="Cambria" pitchFamily="18" charset="0"/>
              </a:rPr>
              <a:t> and </a:t>
            </a:r>
            <a:r>
              <a:rPr lang="en-US" sz="2400" b="1" i="1" dirty="0" smtClean="0">
                <a:effectLst>
                  <a:outerShdw blurRad="38100" dist="38100" dir="2700000" algn="tl">
                    <a:srgbClr val="000000">
                      <a:alpha val="43137"/>
                    </a:srgbClr>
                  </a:outerShdw>
                </a:effectLst>
                <a:latin typeface="Cambria" pitchFamily="18" charset="0"/>
              </a:rPr>
              <a:t>strife</a:t>
            </a:r>
            <a:r>
              <a:rPr lang="en-US" sz="2400" b="1" dirty="0" smtClean="0">
                <a:latin typeface="Cambria" pitchFamily="18" charset="0"/>
              </a:rPr>
              <a:t> toward each other. </a:t>
            </a:r>
          </a:p>
          <a:p>
            <a:pPr indent="457200">
              <a:spcAft>
                <a:spcPts val="1200"/>
              </a:spcAft>
            </a:pPr>
            <a:r>
              <a:rPr lang="en-US" sz="2400" b="1" dirty="0" smtClean="0">
                <a:latin typeface="Cambria" pitchFamily="18" charset="0"/>
              </a:rPr>
              <a:t>Such wicked attitudes were unfitting for those who had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put on the Lord Jesus Christ</a:t>
            </a:r>
            <a:r>
              <a:rPr lang="en-US" sz="2400" b="1" i="1" dirty="0" smtClean="0">
                <a:latin typeface="Cambria" pitchFamily="18" charset="0"/>
              </a:rPr>
              <a:t>”</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Rom 13:13-14</a:t>
            </a:r>
            <a:r>
              <a:rPr lang="en-US" sz="2400" b="1" dirty="0" smtClean="0">
                <a:latin typeface="Cambria" pitchFamily="18" charset="0"/>
              </a:rPr>
              <a:t>).  Both </a:t>
            </a:r>
            <a:r>
              <a:rPr lang="en-US" sz="2400" b="1" i="1" dirty="0" smtClean="0">
                <a:effectLst>
                  <a:outerShdw blurRad="38100" dist="38100" dir="2700000" algn="tl">
                    <a:srgbClr val="000000">
                      <a:alpha val="43137"/>
                    </a:srgbClr>
                  </a:outerShdw>
                </a:effectLst>
                <a:latin typeface="Cambria" pitchFamily="18" charset="0"/>
              </a:rPr>
              <a:t>jealousy</a:t>
            </a:r>
            <a:r>
              <a:rPr lang="en-US" sz="2400" b="1" u="sng" dirty="0" smtClean="0">
                <a:latin typeface="Cambria" pitchFamily="18" charset="0"/>
              </a:rPr>
              <a:t> </a:t>
            </a:r>
            <a:r>
              <a:rPr lang="en-US" sz="2400" b="1" dirty="0" smtClean="0">
                <a:latin typeface="Cambria" pitchFamily="18" charset="0"/>
              </a:rPr>
              <a:t>and </a:t>
            </a:r>
            <a:r>
              <a:rPr lang="en-US" sz="2400" b="1" i="1" dirty="0" smtClean="0">
                <a:effectLst>
                  <a:outerShdw blurRad="38100" dist="38100" dir="2700000" algn="tl">
                    <a:srgbClr val="000000">
                      <a:alpha val="43137"/>
                    </a:srgbClr>
                  </a:outerShdw>
                </a:effectLst>
                <a:latin typeface="Cambria" pitchFamily="18" charset="0"/>
              </a:rPr>
              <a:t>strife</a:t>
            </a:r>
            <a:r>
              <a:rPr lang="en-US" sz="2400" b="1" dirty="0" smtClean="0">
                <a:latin typeface="Cambria" pitchFamily="18" charset="0"/>
              </a:rPr>
              <a:t> are listed among the </a:t>
            </a:r>
            <a:r>
              <a:rPr lang="en-US" sz="2400" b="1" i="1" dirty="0" smtClean="0">
                <a:latin typeface="Cambria" pitchFamily="18" charset="0"/>
              </a:rPr>
              <a:t>“</a:t>
            </a:r>
            <a:r>
              <a:rPr lang="en-US" sz="2400" b="1" i="1" u="sng" dirty="0" smtClean="0">
                <a:latin typeface="Cambria" pitchFamily="18" charset="0"/>
              </a:rPr>
              <a:t>deeds of the flesh</a:t>
            </a:r>
            <a:r>
              <a:rPr lang="en-US" sz="2400" b="1" i="1" dirty="0" smtClean="0">
                <a:latin typeface="Cambria" pitchFamily="18" charset="0"/>
              </a:rPr>
              <a:t>”</a:t>
            </a:r>
            <a:r>
              <a:rPr lang="en-US" sz="2400" b="1" dirty="0" smtClean="0">
                <a:latin typeface="Cambria" pitchFamily="18" charset="0"/>
              </a:rPr>
              <a:t> that are condemned in </a:t>
            </a:r>
            <a:r>
              <a:rPr lang="en-US" sz="2400" b="1" dirty="0" smtClean="0">
                <a:effectLst>
                  <a:outerShdw blurRad="38100" dist="38100" dir="2700000" algn="tl">
                    <a:srgbClr val="000000">
                      <a:alpha val="43137"/>
                    </a:srgbClr>
                  </a:outerShdw>
                </a:effectLst>
                <a:latin typeface="Cambria" pitchFamily="18" charset="0"/>
              </a:rPr>
              <a:t>Galatians 5:20</a:t>
            </a:r>
            <a:r>
              <a:rPr lang="en-US" sz="2400" b="1" dirty="0" smtClean="0">
                <a:latin typeface="Cambria" pitchFamily="18" charset="0"/>
              </a:rPr>
              <a:t>.  The Corinthians should have known better than to tolerate these unrepentant sins in their midst.  </a:t>
            </a:r>
          </a:p>
          <a:p>
            <a:pPr indent="457200">
              <a:spcAft>
                <a:spcPts val="1200"/>
              </a:spcAft>
            </a:pPr>
            <a:r>
              <a:rPr lang="en-US" sz="2400" b="1" dirty="0" smtClean="0">
                <a:latin typeface="Cambria" pitchFamily="18" charset="0"/>
              </a:rPr>
              <a:t>Their formation of schisms and parties in the church demonstrated that their</a:t>
            </a:r>
            <a:r>
              <a:rPr lang="en-US" sz="2400" b="1" i="1" dirty="0" smtClean="0">
                <a:effectLst>
                  <a:outerShdw blurRad="38100" dist="38100" dir="2700000" algn="tl">
                    <a:srgbClr val="000000">
                      <a:alpha val="43137"/>
                    </a:srgbClr>
                  </a:outerShdw>
                </a:effectLst>
                <a:latin typeface="Cambria" pitchFamily="18" charset="0"/>
              </a:rPr>
              <a:t> jealousy </a:t>
            </a:r>
            <a:r>
              <a:rPr lang="en-US" sz="2400" b="1" dirty="0" smtClean="0">
                <a:latin typeface="Cambria" pitchFamily="18" charset="0"/>
              </a:rPr>
              <a:t>and </a:t>
            </a:r>
            <a:r>
              <a:rPr lang="en-US" sz="2400" b="1" i="1" dirty="0" smtClean="0">
                <a:effectLst>
                  <a:outerShdw blurRad="38100" dist="38100" dir="2700000" algn="tl">
                    <a:srgbClr val="000000">
                      <a:alpha val="43137"/>
                    </a:srgbClr>
                  </a:outerShdw>
                </a:effectLst>
                <a:latin typeface="Cambria" pitchFamily="18" charset="0"/>
              </a:rPr>
              <a:t>strife</a:t>
            </a:r>
            <a:r>
              <a:rPr lang="en-US" sz="2400" b="1" dirty="0" smtClean="0">
                <a:latin typeface="Cambria" pitchFamily="18" charset="0"/>
              </a:rPr>
              <a:t> had reached such a frenzied pitch that open conflict had actually broken out. </a:t>
            </a:r>
          </a:p>
        </p:txBody>
      </p:sp>
    </p:spTree>
    <p:extLst>
      <p:ext uri="{BB962C8B-B14F-4D97-AF65-F5344CB8AC3E}">
        <p14:creationId xmlns:p14="http://schemas.microsoft.com/office/powerpoint/2010/main" xmlns="" val="20015261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4" y="121024"/>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3:1-5</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4" y="1035424"/>
            <a:ext cx="8677836" cy="572464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Paul challenged their whole perception of Christian leadership.  Neither Paul nor Apollos – the imagined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leaders</a:t>
            </a:r>
            <a:r>
              <a:rPr lang="en-US" sz="2400" b="1" i="1" dirty="0" smtClean="0">
                <a:latin typeface="Cambria" pitchFamily="18" charset="0"/>
              </a:rPr>
              <a:t>”</a:t>
            </a:r>
            <a:r>
              <a:rPr lang="en-US" sz="2400" b="1" dirty="0" smtClean="0">
                <a:latin typeface="Cambria" pitchFamily="18" charset="0"/>
              </a:rPr>
              <a:t> of their denominational alliances – would have been even mildly impressed by their loyalties (</a:t>
            </a:r>
            <a:r>
              <a:rPr lang="en-US" sz="2400" b="1" dirty="0" smtClean="0">
                <a:effectLst>
                  <a:outerShdw blurRad="38100" dist="38100" dir="2700000" algn="tl">
                    <a:srgbClr val="000000">
                      <a:alpha val="43137"/>
                    </a:srgbClr>
                  </a:outerShdw>
                </a:effectLst>
                <a:latin typeface="Cambria" pitchFamily="18" charset="0"/>
              </a:rPr>
              <a:t>3:4</a:t>
            </a:r>
            <a:r>
              <a:rPr lang="en-US" sz="2400" b="1" dirty="0" smtClean="0">
                <a:latin typeface="Cambria" pitchFamily="18" charset="0"/>
              </a:rPr>
              <a:t>). </a:t>
            </a:r>
          </a:p>
          <a:p>
            <a:pPr indent="457200">
              <a:spcAft>
                <a:spcPts val="1200"/>
              </a:spcAft>
            </a:pPr>
            <a:r>
              <a:rPr lang="en-US" sz="2400" b="1" dirty="0" smtClean="0">
                <a:latin typeface="Cambria" pitchFamily="18" charset="0"/>
              </a:rPr>
              <a:t>In fact, Paul reminds the Corinthians that both men are simply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servants</a:t>
            </a:r>
            <a:r>
              <a:rPr lang="en-US" sz="2400" b="1" i="1" dirty="0" smtClean="0">
                <a:latin typeface="Cambria" pitchFamily="18" charset="0"/>
              </a:rPr>
              <a:t>”</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3:5</a:t>
            </a:r>
            <a:r>
              <a:rPr lang="en-US" sz="2400" b="1" dirty="0" smtClean="0">
                <a:latin typeface="Cambria" pitchFamily="18" charset="0"/>
              </a:rPr>
              <a:t>) through whom they had believed. </a:t>
            </a:r>
          </a:p>
          <a:p>
            <a:pPr indent="457200">
              <a:spcAft>
                <a:spcPts val="1200"/>
              </a:spcAft>
            </a:pPr>
            <a:r>
              <a:rPr lang="en-US" sz="2400" b="1" dirty="0" smtClean="0">
                <a:latin typeface="Cambria" pitchFamily="18" charset="0"/>
              </a:rPr>
              <a:t>Paul sounds a clear message here, saying “</a:t>
            </a:r>
            <a:r>
              <a:rPr lang="en-US" sz="2400" b="1" i="1" dirty="0" smtClean="0">
                <a:latin typeface="Cambria" pitchFamily="18" charset="0"/>
              </a:rPr>
              <a:t>how can the </a:t>
            </a:r>
            <a:r>
              <a:rPr lang="en-US" sz="2400" b="1" i="1" dirty="0" err="1" smtClean="0">
                <a:latin typeface="Cambria" pitchFamily="18" charset="0"/>
              </a:rPr>
              <a:t>Paulites</a:t>
            </a:r>
            <a:r>
              <a:rPr lang="en-US" sz="2400" b="1" i="1" dirty="0" smtClean="0">
                <a:latin typeface="Cambria" pitchFamily="18" charset="0"/>
              </a:rPr>
              <a:t> Party and the Apollos Fan Club stand at odds with each other in Corinth, when both Paul and Apollos are players on the same team</a:t>
            </a:r>
            <a:r>
              <a:rPr lang="en-US" sz="2400" b="1" dirty="0" smtClean="0">
                <a:latin typeface="Cambria" pitchFamily="18" charset="0"/>
              </a:rPr>
              <a:t>?”</a:t>
            </a:r>
          </a:p>
          <a:p>
            <a:pPr indent="457200">
              <a:spcAft>
                <a:spcPts val="1200"/>
              </a:spcAft>
            </a:pPr>
            <a:r>
              <a:rPr lang="en-US" sz="2400" b="1" i="1" dirty="0" smtClean="0">
                <a:effectLst>
                  <a:outerShdw blurRad="38100" dist="38100" dir="2700000" algn="tl">
                    <a:srgbClr val="000000">
                      <a:alpha val="43137"/>
                    </a:srgbClr>
                  </a:outerShdw>
                </a:effectLst>
                <a:latin typeface="Cambria" pitchFamily="18" charset="0"/>
              </a:rPr>
              <a:t>Swindoll says</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 </a:t>
            </a:r>
            <a:r>
              <a:rPr lang="en-US" sz="2400" b="1" dirty="0" smtClean="0">
                <a:latin typeface="Cambria" pitchFamily="18" charset="0"/>
              </a:rPr>
              <a:t>only spiritually immature minds suffering from an acute case of carnal Christianity could turn these two fellow servants of the gospel against each other through </a:t>
            </a:r>
            <a:r>
              <a:rPr lang="en-US" sz="2400" b="1" i="1" dirty="0" smtClean="0">
                <a:effectLst>
                  <a:outerShdw blurRad="38100" dist="38100" dir="2700000" algn="tl">
                    <a:srgbClr val="000000">
                      <a:alpha val="43137"/>
                    </a:srgbClr>
                  </a:outerShdw>
                </a:effectLst>
                <a:latin typeface="Cambria" pitchFamily="18" charset="0"/>
              </a:rPr>
              <a:t>jealousy</a:t>
            </a:r>
            <a:r>
              <a:rPr lang="en-US" sz="2400" b="1" dirty="0" smtClean="0">
                <a:latin typeface="Cambria" pitchFamily="18" charset="0"/>
              </a:rPr>
              <a:t> and </a:t>
            </a:r>
            <a:r>
              <a:rPr lang="en-US" sz="2400" b="1" i="1" dirty="0" smtClean="0">
                <a:effectLst>
                  <a:outerShdw blurRad="38100" dist="38100" dir="2700000" algn="tl">
                    <a:srgbClr val="000000">
                      <a:alpha val="43137"/>
                    </a:srgbClr>
                  </a:outerShdw>
                </a:effectLst>
                <a:latin typeface="Cambria" pitchFamily="18" charset="0"/>
              </a:rPr>
              <a:t>strife</a:t>
            </a:r>
            <a:r>
              <a:rPr lang="en-US" sz="2400" b="1" dirty="0" smtClean="0">
                <a:latin typeface="Cambria" pitchFamily="18" charset="0"/>
              </a:rPr>
              <a:t>. </a:t>
            </a:r>
          </a:p>
        </p:txBody>
      </p:sp>
    </p:spTree>
    <p:extLst>
      <p:ext uri="{BB962C8B-B14F-4D97-AF65-F5344CB8AC3E}">
        <p14:creationId xmlns:p14="http://schemas.microsoft.com/office/powerpoint/2010/main" xmlns="" val="143840411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72035" y="138206"/>
            <a:ext cx="85344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a:t>
            </a:r>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Introduction</a:t>
            </a:r>
          </a:p>
        </p:txBody>
      </p:sp>
      <p:pic>
        <p:nvPicPr>
          <p:cNvPr id="7" name="Picture 5" descr="Scroll.png"/>
          <p:cNvPicPr>
            <a:picLocks noChangeAspect="1"/>
          </p:cNvPicPr>
          <p:nvPr/>
        </p:nvPicPr>
        <p:blipFill>
          <a:blip r:embed="rId3" cstate="print"/>
          <a:srcRect/>
          <a:stretch>
            <a:fillRect/>
          </a:stretch>
        </p:blipFill>
        <p:spPr bwMode="auto">
          <a:xfrm>
            <a:off x="7239000" y="2286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8" name="TextBox 7"/>
          <p:cNvSpPr txBox="1"/>
          <p:nvPr/>
        </p:nvSpPr>
        <p:spPr>
          <a:xfrm>
            <a:off x="372034" y="1219200"/>
            <a:ext cx="8543365" cy="4893647"/>
          </a:xfrm>
          <a:prstGeom prst="rect">
            <a:avLst/>
          </a:prstGeom>
          <a:noFill/>
          <a:effectLst/>
        </p:spPr>
        <p:txBody>
          <a:bodyPr wrap="square" rtlCol="0">
            <a:spAutoFit/>
          </a:bodyPr>
          <a:lstStyle/>
          <a:p>
            <a:pPr>
              <a:tabLst>
                <a:tab pos="457200" algn="l"/>
              </a:tabLst>
            </a:pPr>
            <a:r>
              <a:rPr lang="en-US" sz="2400" b="1" dirty="0" smtClean="0">
                <a:latin typeface="Cambria" panose="02040503050406030204" pitchFamily="18" charset="0"/>
                <a:ea typeface="Cambria" panose="02040503050406030204" pitchFamily="18" charset="0"/>
              </a:rPr>
              <a:t>	As </a:t>
            </a:r>
            <a:r>
              <a:rPr lang="en-US" sz="2400" b="1" dirty="0">
                <a:latin typeface="Cambria" panose="02040503050406030204" pitchFamily="18" charset="0"/>
                <a:ea typeface="Cambria" panose="02040503050406030204" pitchFamily="18" charset="0"/>
              </a:rPr>
              <a:t>we continue our </a:t>
            </a:r>
            <a:r>
              <a:rPr lang="en-US" sz="2400" b="1" dirty="0" smtClean="0">
                <a:latin typeface="Cambria" panose="02040503050406030204" pitchFamily="18" charset="0"/>
                <a:ea typeface="Cambria" panose="02040503050406030204" pitchFamily="18" charset="0"/>
              </a:rPr>
              <a:t>study in First Corinthians, </a:t>
            </a:r>
            <a:r>
              <a:rPr lang="en-US" sz="2400" b="1" dirty="0">
                <a:latin typeface="Cambria" panose="02040503050406030204" pitchFamily="18" charset="0"/>
                <a:ea typeface="Cambria" panose="02040503050406030204" pitchFamily="18" charset="0"/>
              </a:rPr>
              <a:t>we are again reminded that the </a:t>
            </a:r>
            <a:r>
              <a:rPr lang="en-US" sz="2400" b="1" dirty="0" smtClean="0">
                <a:latin typeface="Cambria" panose="02040503050406030204" pitchFamily="18" charset="0"/>
                <a:ea typeface="Cambria" panose="02040503050406030204" pitchFamily="18" charset="0"/>
              </a:rPr>
              <a:t>themes of this </a:t>
            </a:r>
            <a:r>
              <a:rPr lang="en-US" sz="2400" b="1" dirty="0">
                <a:latin typeface="Cambria" panose="02040503050406030204" pitchFamily="18" charset="0"/>
                <a:ea typeface="Cambria" panose="02040503050406030204" pitchFamily="18" charset="0"/>
              </a:rPr>
              <a:t>letter </a:t>
            </a:r>
            <a:r>
              <a:rPr lang="en-US" sz="2400" b="1" dirty="0" smtClean="0">
                <a:latin typeface="Cambria" panose="02040503050406030204" pitchFamily="18" charset="0"/>
                <a:ea typeface="Cambria" panose="02040503050406030204" pitchFamily="18" charset="0"/>
              </a:rPr>
              <a:t>revolves around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Christian Conduct </a:t>
            </a:r>
            <a:r>
              <a:rPr lang="en-US" sz="2400" b="1" dirty="0">
                <a:latin typeface="Cambria" panose="02040503050406030204" pitchFamily="18" charset="0"/>
                <a:ea typeface="Cambria" panose="02040503050406030204" pitchFamily="18" charset="0"/>
              </a:rPr>
              <a:t>in </a:t>
            </a:r>
            <a:r>
              <a:rPr lang="en-US" sz="2400" b="1" dirty="0" smtClean="0">
                <a:latin typeface="Cambria" panose="02040503050406030204" pitchFamily="18" charset="0"/>
                <a:ea typeface="Cambria" panose="02040503050406030204" pitchFamily="18" charset="0"/>
              </a:rPr>
              <a:t>the </a:t>
            </a:r>
            <a:r>
              <a:rPr lang="en-US" sz="2400" b="1" dirty="0">
                <a:latin typeface="Cambria" panose="02040503050406030204" pitchFamily="18" charset="0"/>
                <a:ea typeface="Cambria" panose="02040503050406030204" pitchFamily="18" charset="0"/>
              </a:rPr>
              <a:t>local church and how it influences </a:t>
            </a:r>
            <a:r>
              <a:rPr lang="en-US" sz="2400" b="1" i="1" u="sng"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unity</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discipline</a:t>
            </a:r>
            <a:r>
              <a:rPr lang="en-US" sz="2400" b="1" dirty="0" smtClean="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and</a:t>
            </a:r>
            <a:r>
              <a:rPr lang="en-US" sz="2400" b="1" dirty="0" smtClean="0">
                <a:latin typeface="Cambria" panose="02040503050406030204" pitchFamily="18" charset="0"/>
                <a:ea typeface="Cambria" panose="02040503050406030204" pitchFamily="18" charset="0"/>
              </a:rPr>
              <a:t>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spiritual growth</a:t>
            </a:r>
            <a:r>
              <a:rPr lang="en-US" sz="2400" b="1" dirty="0" smtClean="0">
                <a:latin typeface="Cambria" panose="02040503050406030204" pitchFamily="18" charset="0"/>
                <a:ea typeface="Cambria" panose="02040503050406030204" pitchFamily="18" charset="0"/>
              </a:rPr>
              <a:t>. </a:t>
            </a:r>
          </a:p>
          <a:p>
            <a:pPr>
              <a:tabLst>
                <a:tab pos="457200" algn="l"/>
              </a:tabLst>
            </a:pPr>
            <a:endParaRPr lang="en-US" sz="1200" b="1" dirty="0">
              <a:latin typeface="Cambria" panose="02040503050406030204" pitchFamily="18" charset="0"/>
              <a:ea typeface="Cambria" panose="02040503050406030204" pitchFamily="18" charset="0"/>
            </a:endParaRPr>
          </a:p>
          <a:p>
            <a:pPr>
              <a:tabLst>
                <a:tab pos="457200" algn="l"/>
              </a:tabLst>
            </a:pPr>
            <a:r>
              <a:rPr lang="en-US" sz="2400" b="1" dirty="0" smtClean="0">
                <a:latin typeface="Cambria" panose="02040503050406030204" pitchFamily="18" charset="0"/>
                <a:ea typeface="Cambria" panose="02040503050406030204" pitchFamily="18" charset="0"/>
              </a:rPr>
              <a:t>	</a:t>
            </a:r>
            <a:r>
              <a:rPr lang="en-US" sz="2400" b="1" dirty="0">
                <a:latin typeface="Cambria" panose="02040503050406030204" pitchFamily="18" charset="0"/>
                <a:ea typeface="Cambria" panose="02040503050406030204" pitchFamily="18" charset="0"/>
              </a:rPr>
              <a:t>The most serious problem in the </a:t>
            </a:r>
            <a:r>
              <a:rPr lang="en-US" sz="2400" b="1" dirty="0" smtClean="0">
                <a:latin typeface="Cambria" panose="02040503050406030204" pitchFamily="18" charset="0"/>
                <a:ea typeface="Cambria" panose="02040503050406030204" pitchFamily="18" charset="0"/>
              </a:rPr>
              <a:t>church at Corinth was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worldliness</a:t>
            </a: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 an </a:t>
            </a:r>
            <a:r>
              <a:rPr lang="en-US" sz="2400" b="1" dirty="0">
                <a:latin typeface="Cambria" panose="02040503050406030204" pitchFamily="18" charset="0"/>
                <a:ea typeface="Cambria" panose="02040503050406030204" pitchFamily="18" charset="0"/>
              </a:rPr>
              <a:t>unwillingness to </a:t>
            </a:r>
            <a:r>
              <a:rPr lang="en-US" sz="2400" b="1" dirty="0" smtClean="0">
                <a:latin typeface="Cambria" panose="02040503050406030204" pitchFamily="18" charset="0"/>
                <a:ea typeface="Cambria" panose="02040503050406030204" pitchFamily="18" charset="0"/>
              </a:rPr>
              <a:t>dissociate with </a:t>
            </a:r>
            <a:r>
              <a:rPr lang="en-US" sz="2400" b="1" dirty="0">
                <a:latin typeface="Cambria" panose="02040503050406030204" pitchFamily="18" charset="0"/>
                <a:ea typeface="Cambria" panose="02040503050406030204" pitchFamily="18" charset="0"/>
              </a:rPr>
              <a:t>the culture around them.  </a:t>
            </a:r>
            <a:r>
              <a:rPr lang="en-US" sz="2400" b="1" dirty="0" smtClean="0">
                <a:latin typeface="Cambria" panose="02040503050406030204" pitchFamily="18" charset="0"/>
                <a:ea typeface="Cambria" panose="02040503050406030204" pitchFamily="18" charset="0"/>
              </a:rPr>
              <a:t> So, Paul’s </a:t>
            </a:r>
            <a:r>
              <a:rPr lang="en-US" sz="2400" b="1" dirty="0">
                <a:latin typeface="Cambria" panose="02040503050406030204" pitchFamily="18" charset="0"/>
                <a:ea typeface="Cambria" panose="02040503050406030204" pitchFamily="18" charset="0"/>
              </a:rPr>
              <a:t>main objective </a:t>
            </a:r>
            <a:r>
              <a:rPr lang="en-US" sz="2400" b="1" dirty="0" smtClean="0">
                <a:latin typeface="Cambria" panose="02040503050406030204" pitchFamily="18" charset="0"/>
                <a:ea typeface="Cambria" panose="02040503050406030204" pitchFamily="18" charset="0"/>
              </a:rPr>
              <a:t>is </a:t>
            </a:r>
            <a:r>
              <a:rPr lang="en-US" sz="2400" b="1" dirty="0">
                <a:latin typeface="Cambria" panose="02040503050406030204" pitchFamily="18" charset="0"/>
                <a:ea typeface="Cambria" panose="02040503050406030204" pitchFamily="18" charset="0"/>
              </a:rPr>
              <a:t>to make </a:t>
            </a:r>
            <a:r>
              <a:rPr lang="en-US" sz="2400" b="1" i="1" dirty="0" smtClean="0">
                <a:latin typeface="Cambria" panose="02040503050406030204" pitchFamily="18" charset="0"/>
                <a:ea typeface="Cambria" panose="02040503050406030204" pitchFamily="18" charset="0"/>
              </a:rPr>
              <a:t>“</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positional</a:t>
            </a:r>
            <a:r>
              <a:rPr lang="en-US" sz="2400" b="1" i="1" dirty="0" smtClean="0">
                <a:latin typeface="Cambria" panose="02040503050406030204" pitchFamily="18" charset="0"/>
                <a:ea typeface="Cambria" panose="02040503050406030204" pitchFamily="18" charset="0"/>
              </a:rPr>
              <a:t>” sanctification</a:t>
            </a:r>
            <a:r>
              <a:rPr lang="en-US" sz="2400" b="1" dirty="0" smtClean="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progressive</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en-US" sz="2400" b="1" dirty="0">
                <a:latin typeface="Cambria" panose="02040503050406030204" pitchFamily="18" charset="0"/>
                <a:ea typeface="Cambria" panose="02040503050406030204" pitchFamily="18" charset="0"/>
              </a:rPr>
              <a:t>in the </a:t>
            </a:r>
            <a:r>
              <a:rPr lang="en-US" sz="2400" b="1" dirty="0" smtClean="0">
                <a:latin typeface="Cambria" panose="02040503050406030204" pitchFamily="18" charset="0"/>
                <a:ea typeface="Cambria" panose="02040503050406030204" pitchFamily="18" charset="0"/>
              </a:rPr>
              <a:t>church</a:t>
            </a: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 </a:t>
            </a:r>
          </a:p>
          <a:p>
            <a:pPr>
              <a:tabLst>
                <a:tab pos="457200" algn="l"/>
              </a:tabLst>
            </a:pPr>
            <a:endParaRPr lang="en-US" sz="1200" b="1" dirty="0">
              <a:latin typeface="Cambria" panose="02040503050406030204" pitchFamily="18" charset="0"/>
              <a:ea typeface="Cambria" panose="02040503050406030204" pitchFamily="18" charset="0"/>
            </a:endParaRPr>
          </a:p>
          <a:p>
            <a:pPr indent="457200">
              <a:tabLst>
                <a:tab pos="341313" algn="l"/>
                <a:tab pos="457200" algn="l"/>
              </a:tabLst>
            </a:pPr>
            <a:r>
              <a:rPr lang="en-US" sz="2400" b="1" dirty="0" smtClean="0">
                <a:latin typeface="Cambria" panose="02040503050406030204" pitchFamily="18" charset="0"/>
                <a:ea typeface="Cambria" panose="02040503050406030204" pitchFamily="18" charset="0"/>
              </a:rPr>
              <a:t>The corrective </a:t>
            </a:r>
            <a:r>
              <a:rPr lang="en-US" sz="2400" b="1" dirty="0">
                <a:latin typeface="Cambria" panose="02040503050406030204" pitchFamily="18" charset="0"/>
                <a:ea typeface="Cambria" panose="02040503050406030204" pitchFamily="18" charset="0"/>
              </a:rPr>
              <a:t>in </a:t>
            </a:r>
            <a:r>
              <a:rPr lang="en-US" sz="2400" b="1" dirty="0" smtClean="0">
                <a:latin typeface="Cambria" panose="02040503050406030204" pitchFamily="18" charset="0"/>
                <a:ea typeface="Cambria" panose="02040503050406030204" pitchFamily="18" charset="0"/>
              </a:rPr>
              <a:t>this </a:t>
            </a:r>
            <a:r>
              <a:rPr lang="en-US" sz="2400" b="1" dirty="0">
                <a:latin typeface="Cambria" panose="02040503050406030204" pitchFamily="18" charset="0"/>
                <a:ea typeface="Cambria" panose="02040503050406030204" pitchFamily="18" charset="0"/>
              </a:rPr>
              <a:t>letter is </a:t>
            </a:r>
            <a:r>
              <a:rPr lang="en-US" sz="2400" b="1" i="1" u="sng" dirty="0">
                <a:latin typeface="Cambria" panose="02040503050406030204" pitchFamily="18" charset="0"/>
                <a:ea typeface="Cambria" panose="02040503050406030204" pitchFamily="18" charset="0"/>
              </a:rPr>
              <a:t>behavior</a:t>
            </a:r>
            <a:r>
              <a:rPr lang="en-US" sz="2400" b="1" i="1" dirty="0">
                <a:latin typeface="Cambria" panose="02040503050406030204" pitchFamily="18" charset="0"/>
                <a:ea typeface="Cambria" panose="02040503050406030204" pitchFamily="18" charset="0"/>
              </a:rPr>
              <a:t> </a:t>
            </a:r>
            <a:r>
              <a:rPr lang="en-US" sz="2400" b="1" dirty="0">
                <a:latin typeface="Cambria" panose="02040503050406030204" pitchFamily="18" charset="0"/>
                <a:ea typeface="Cambria" panose="02040503050406030204" pitchFamily="18" charset="0"/>
              </a:rPr>
              <a:t>rather than </a:t>
            </a:r>
            <a:r>
              <a:rPr lang="en-US" sz="2400" b="1" i="1" u="sng" dirty="0">
                <a:latin typeface="Cambria" panose="02040503050406030204" pitchFamily="18" charset="0"/>
                <a:ea typeface="Cambria" panose="02040503050406030204" pitchFamily="18" charset="0"/>
              </a:rPr>
              <a:t>doctrine</a:t>
            </a: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it teaches </a:t>
            </a:r>
            <a:r>
              <a:rPr lang="en-US" sz="2400" b="1" dirty="0">
                <a:latin typeface="Cambria" panose="02040503050406030204" pitchFamily="18" charset="0"/>
                <a:ea typeface="Cambria" panose="02040503050406030204" pitchFamily="18" charset="0"/>
              </a:rPr>
              <a:t>on matters of sin and righteousness, the resurrection, and </a:t>
            </a:r>
            <a:r>
              <a:rPr lang="en-US" sz="2400" b="1" dirty="0" smtClean="0">
                <a:latin typeface="Cambria" panose="02040503050406030204" pitchFamily="18" charset="0"/>
                <a:ea typeface="Cambria" panose="02040503050406030204" pitchFamily="18" charset="0"/>
              </a:rPr>
              <a:t>answers questions </a:t>
            </a:r>
            <a:r>
              <a:rPr lang="en-US" sz="2400" b="1" dirty="0">
                <a:latin typeface="Cambria" panose="02040503050406030204" pitchFamily="18" charset="0"/>
                <a:ea typeface="Cambria" panose="02040503050406030204" pitchFamily="18" charset="0"/>
              </a:rPr>
              <a:t>addressed to Paul by the church.</a:t>
            </a:r>
            <a:endParaRPr lang="en-US"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2694739325"/>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1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wipe(left)">
                                      <p:cBhvr>
                                        <p:cTn id="17" dur="10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33400" y="1295400"/>
            <a:ext cx="8382000" cy="3724096"/>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800" b="1" baseline="30000" dirty="0" smtClean="0">
                <a:effectLst>
                  <a:outerShdw blurRad="38100" dist="38100" dir="2700000" algn="tl">
                    <a:srgbClr val="000000">
                      <a:alpha val="43137"/>
                    </a:srgbClr>
                  </a:outerShdw>
                </a:effectLst>
                <a:latin typeface="Georgia" panose="02040502050405020303" pitchFamily="18" charset="0"/>
              </a:rPr>
              <a:t>6 </a:t>
            </a:r>
            <a:r>
              <a:rPr lang="en-US" sz="2800" i="1" dirty="0" smtClean="0">
                <a:latin typeface="Georgia" panose="02040502050405020303" pitchFamily="18" charset="0"/>
              </a:rPr>
              <a:t>I </a:t>
            </a:r>
            <a:r>
              <a:rPr lang="en-US" sz="2800" i="1" dirty="0">
                <a:latin typeface="Georgia" panose="02040502050405020303" pitchFamily="18" charset="0"/>
              </a:rPr>
              <a:t>planted, Apollos watered, but God gave the increase.  </a:t>
            </a:r>
            <a:r>
              <a:rPr lang="en-US" sz="2800" b="1" baseline="30000" dirty="0" smtClean="0">
                <a:effectLst>
                  <a:outerShdw blurRad="38100" dist="38100" dir="2700000" algn="tl">
                    <a:srgbClr val="000000">
                      <a:alpha val="43137"/>
                    </a:srgbClr>
                  </a:outerShdw>
                </a:effectLst>
                <a:latin typeface="Georgia" panose="02040502050405020303" pitchFamily="18" charset="0"/>
              </a:rPr>
              <a:t>7 </a:t>
            </a:r>
            <a:r>
              <a:rPr lang="en-US" sz="2800" i="1" dirty="0" smtClean="0">
                <a:latin typeface="Georgia" panose="02040502050405020303" pitchFamily="18" charset="0"/>
              </a:rPr>
              <a:t>So </a:t>
            </a:r>
            <a:r>
              <a:rPr lang="en-US" sz="2800" i="1" dirty="0">
                <a:latin typeface="Georgia" panose="02040502050405020303" pitchFamily="18" charset="0"/>
              </a:rPr>
              <a:t>then neither he who plants is anything, nor he who waters, but God who gives the increase.  </a:t>
            </a:r>
            <a:r>
              <a:rPr lang="en-US" sz="2800" b="1" baseline="30000" dirty="0" smtClean="0">
                <a:latin typeface="Georgia" panose="02040502050405020303" pitchFamily="18" charset="0"/>
              </a:rPr>
              <a:t>8 </a:t>
            </a:r>
            <a:r>
              <a:rPr lang="en-US" sz="2800" i="1" dirty="0" smtClean="0">
                <a:latin typeface="Georgia" panose="02040502050405020303" pitchFamily="18" charset="0"/>
              </a:rPr>
              <a:t>Now </a:t>
            </a:r>
            <a:r>
              <a:rPr lang="en-US" sz="2800" i="1" dirty="0">
                <a:latin typeface="Georgia" panose="02040502050405020303" pitchFamily="18" charset="0"/>
              </a:rPr>
              <a:t>he who plants and he who waters are one, and each one will receive his own reward according to his own labor.  </a:t>
            </a:r>
            <a:r>
              <a:rPr lang="en-US" sz="2800" b="1" baseline="30000" dirty="0" smtClean="0">
                <a:effectLst>
                  <a:outerShdw blurRad="38100" dist="38100" dir="2700000" algn="tl">
                    <a:srgbClr val="000000">
                      <a:alpha val="43137"/>
                    </a:srgbClr>
                  </a:outerShdw>
                </a:effectLst>
                <a:latin typeface="Georgia" panose="02040502050405020303" pitchFamily="18" charset="0"/>
              </a:rPr>
              <a:t>9 </a:t>
            </a:r>
            <a:r>
              <a:rPr lang="en-US" sz="2800" i="1" dirty="0" smtClean="0">
                <a:latin typeface="Georgia" panose="02040502050405020303" pitchFamily="18" charset="0"/>
              </a:rPr>
              <a:t>For</a:t>
            </a:r>
            <a:r>
              <a:rPr lang="en-US" sz="2800" i="1" dirty="0">
                <a:latin typeface="Georgia" panose="02040502050405020303" pitchFamily="18" charset="0"/>
              </a:rPr>
              <a:t> we are God’s fellow workers; you are God’s field, you are God’s building.  </a:t>
            </a:r>
          </a:p>
        </p:txBody>
      </p:sp>
      <p:sp>
        <p:nvSpPr>
          <p:cNvPr id="6"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3:6-9 </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367567590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4" y="121024"/>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3:6-17</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4" y="1233394"/>
            <a:ext cx="8547848" cy="5293757"/>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To dispel the rising pressure between the schismatic groups in Corinth, Paul had to come up with a better way    to explain the harmonious work between He and Apollos.</a:t>
            </a:r>
          </a:p>
          <a:p>
            <a:pPr indent="457200">
              <a:spcAft>
                <a:spcPts val="1200"/>
              </a:spcAft>
            </a:pPr>
            <a:r>
              <a:rPr lang="en-US" sz="2400" b="1" dirty="0" smtClean="0">
                <a:latin typeface="Cambria" pitchFamily="18" charset="0"/>
              </a:rPr>
              <a:t>In an attempt to reconcile these </a:t>
            </a:r>
            <a:r>
              <a:rPr lang="en-US" sz="2400" b="1" dirty="0">
                <a:latin typeface="Cambria" pitchFamily="18" charset="0"/>
              </a:rPr>
              <a:t>warring factions </a:t>
            </a:r>
            <a:r>
              <a:rPr lang="en-US" sz="2400" b="1" dirty="0" smtClean="0">
                <a:latin typeface="Cambria" pitchFamily="18" charset="0"/>
              </a:rPr>
              <a:t>he needs to drive home the </a:t>
            </a:r>
            <a:r>
              <a:rPr lang="en-US" sz="2400" b="1" i="1" u="sng" dirty="0" smtClean="0">
                <a:latin typeface="Cambria" pitchFamily="18" charset="0"/>
              </a:rPr>
              <a:t>unity</a:t>
            </a:r>
            <a:r>
              <a:rPr lang="en-US" sz="2400" b="1" dirty="0" smtClean="0">
                <a:latin typeface="Cambria" pitchFamily="18" charset="0"/>
              </a:rPr>
              <a:t> of their apostolic work.  </a:t>
            </a:r>
          </a:p>
          <a:p>
            <a:pPr indent="457200">
              <a:spcAft>
                <a:spcPts val="1200"/>
              </a:spcAft>
            </a:pPr>
            <a:r>
              <a:rPr lang="en-US" sz="2400" b="1" dirty="0" smtClean="0">
                <a:latin typeface="Cambria" pitchFamily="18" charset="0"/>
              </a:rPr>
              <a:t>So, to do this he painted a </a:t>
            </a:r>
            <a:r>
              <a:rPr lang="en-US" sz="2400" b="1" dirty="0">
                <a:latin typeface="Cambria" pitchFamily="18" charset="0"/>
              </a:rPr>
              <a:t>persuasive picture </a:t>
            </a:r>
            <a:r>
              <a:rPr lang="en-US" sz="2400" b="1" dirty="0" smtClean="0">
                <a:latin typeface="Cambria" pitchFamily="18" charset="0"/>
              </a:rPr>
              <a:t>that followed Jesus teachings, and communicated the truth of the church-planting ministry in Corinth through a series of images:</a:t>
            </a:r>
          </a:p>
          <a:p>
            <a:pPr marL="860425" indent="-403225">
              <a:spcAft>
                <a:spcPts val="1200"/>
              </a:spcAft>
              <a:buFont typeface="+mj-lt"/>
              <a:buAutoNum type="arabicPeriod"/>
            </a:pPr>
            <a:r>
              <a:rPr lang="en-US" sz="2400" b="1" i="1" dirty="0" smtClean="0">
                <a:effectLst>
                  <a:outerShdw blurRad="38100" dist="38100" dir="2700000" algn="tl">
                    <a:srgbClr val="000000">
                      <a:alpha val="43137"/>
                    </a:srgbClr>
                  </a:outerShdw>
                </a:effectLst>
                <a:latin typeface="Cambria" pitchFamily="18" charset="0"/>
              </a:rPr>
              <a:t>Plant </a:t>
            </a:r>
            <a:r>
              <a:rPr lang="en-US" sz="2400" b="1" dirty="0" smtClean="0">
                <a:effectLst>
                  <a:outerShdw blurRad="38100" dist="38100" dir="2700000" algn="tl">
                    <a:srgbClr val="000000">
                      <a:alpha val="43137"/>
                    </a:srgbClr>
                  </a:outerShdw>
                </a:effectLst>
                <a:latin typeface="Cambria" pitchFamily="18" charset="0"/>
              </a:rPr>
              <a:t>(3:6-9).</a:t>
            </a:r>
          </a:p>
          <a:p>
            <a:pPr marL="860425" indent="-403225">
              <a:spcAft>
                <a:spcPts val="1200"/>
              </a:spcAft>
              <a:buFont typeface="+mj-lt"/>
              <a:buAutoNum type="arabicPeriod"/>
            </a:pPr>
            <a:r>
              <a:rPr lang="en-US" sz="2400" b="1" i="1" dirty="0" smtClean="0">
                <a:effectLst>
                  <a:outerShdw blurRad="38100" dist="38100" dir="2700000" algn="tl">
                    <a:srgbClr val="000000">
                      <a:alpha val="43137"/>
                    </a:srgbClr>
                  </a:outerShdw>
                </a:effectLst>
                <a:latin typeface="Cambria" pitchFamily="18" charset="0"/>
              </a:rPr>
              <a:t>Building </a:t>
            </a:r>
            <a:r>
              <a:rPr lang="en-US" sz="2400" b="1" dirty="0">
                <a:effectLst>
                  <a:outerShdw blurRad="38100" dist="38100" dir="2700000" algn="tl">
                    <a:srgbClr val="000000">
                      <a:alpha val="43137"/>
                    </a:srgbClr>
                  </a:outerShdw>
                </a:effectLst>
                <a:latin typeface="Cambria" pitchFamily="18" charset="0"/>
              </a:rPr>
              <a:t>(</a:t>
            </a:r>
            <a:r>
              <a:rPr lang="en-US" sz="2400" b="1" dirty="0" smtClean="0">
                <a:effectLst>
                  <a:outerShdw blurRad="38100" dist="38100" dir="2700000" algn="tl">
                    <a:srgbClr val="000000">
                      <a:alpha val="43137"/>
                    </a:srgbClr>
                  </a:outerShdw>
                </a:effectLst>
                <a:latin typeface="Cambria" pitchFamily="18" charset="0"/>
              </a:rPr>
              <a:t>3:10-15).</a:t>
            </a:r>
            <a:endParaRPr lang="en-US" sz="2400" b="1" dirty="0">
              <a:effectLst>
                <a:outerShdw blurRad="38100" dist="38100" dir="2700000" algn="tl">
                  <a:srgbClr val="000000">
                    <a:alpha val="43137"/>
                  </a:srgbClr>
                </a:outerShdw>
              </a:effectLst>
              <a:latin typeface="Cambria" pitchFamily="18" charset="0"/>
            </a:endParaRPr>
          </a:p>
          <a:p>
            <a:pPr marL="860425" indent="-403225">
              <a:spcAft>
                <a:spcPts val="1200"/>
              </a:spcAft>
              <a:buFont typeface="+mj-lt"/>
              <a:buAutoNum type="arabicPeriod"/>
            </a:pPr>
            <a:r>
              <a:rPr lang="en-US" sz="2400" b="1" i="1" dirty="0" smtClean="0">
                <a:effectLst>
                  <a:outerShdw blurRad="38100" dist="38100" dir="2700000" algn="tl">
                    <a:srgbClr val="000000">
                      <a:alpha val="43137"/>
                    </a:srgbClr>
                  </a:outerShdw>
                </a:effectLst>
                <a:latin typeface="Cambria" pitchFamily="18" charset="0"/>
              </a:rPr>
              <a:t>Holy Temple </a:t>
            </a:r>
            <a:r>
              <a:rPr lang="en-US" sz="2400" b="1" dirty="0">
                <a:effectLst>
                  <a:outerShdw blurRad="38100" dist="38100" dir="2700000" algn="tl">
                    <a:srgbClr val="000000">
                      <a:alpha val="43137"/>
                    </a:srgbClr>
                  </a:outerShdw>
                </a:effectLst>
                <a:latin typeface="Cambria" pitchFamily="18" charset="0"/>
              </a:rPr>
              <a:t>(</a:t>
            </a:r>
            <a:r>
              <a:rPr lang="en-US" sz="2400" b="1" dirty="0" smtClean="0">
                <a:effectLst>
                  <a:outerShdw blurRad="38100" dist="38100" dir="2700000" algn="tl">
                    <a:srgbClr val="000000">
                      <a:alpha val="43137"/>
                    </a:srgbClr>
                  </a:outerShdw>
                </a:effectLst>
                <a:latin typeface="Cambria" pitchFamily="18" charset="0"/>
              </a:rPr>
              <a:t>3:16-17).</a:t>
            </a:r>
          </a:p>
        </p:txBody>
      </p:sp>
    </p:spTree>
    <p:extLst>
      <p:ext uri="{BB962C8B-B14F-4D97-AF65-F5344CB8AC3E}">
        <p14:creationId xmlns:p14="http://schemas.microsoft.com/office/powerpoint/2010/main" xmlns="" val="308811615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left)">
                                      <p:cBhvr>
                                        <p:cTn id="32" dur="1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3:6-9</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4" y="1295400"/>
            <a:ext cx="8601636" cy="5170646"/>
          </a:xfrm>
          <a:prstGeom prst="rect">
            <a:avLst/>
          </a:prstGeom>
          <a:noFill/>
          <a:effectLst/>
        </p:spPr>
        <p:txBody>
          <a:bodyPr wrap="square" rtlCol="0">
            <a:spAutoFit/>
          </a:bodyPr>
          <a:lstStyle/>
          <a:p>
            <a:pPr marL="457200" indent="-403225">
              <a:spcAft>
                <a:spcPts val="1200"/>
              </a:spcAft>
              <a:buFont typeface="+mj-lt"/>
              <a:buAutoNum type="arabicPeriod"/>
            </a:pPr>
            <a:r>
              <a:rPr lang="en-US" sz="2400" b="1" i="1" dirty="0" smtClean="0">
                <a:effectLst>
                  <a:outerShdw blurRad="38100" dist="38100" dir="2700000" algn="tl">
                    <a:srgbClr val="000000">
                      <a:alpha val="43137"/>
                    </a:srgbClr>
                  </a:outerShdw>
                </a:effectLst>
                <a:latin typeface="Cambria" pitchFamily="18" charset="0"/>
              </a:rPr>
              <a:t>Plant </a:t>
            </a:r>
            <a:r>
              <a:rPr lang="en-US" sz="2400" b="1" dirty="0" smtClean="0">
                <a:effectLst>
                  <a:outerShdw blurRad="38100" dist="38100" dir="2700000" algn="tl">
                    <a:srgbClr val="000000">
                      <a:alpha val="43137"/>
                    </a:srgbClr>
                  </a:outerShdw>
                </a:effectLst>
                <a:latin typeface="Cambria" pitchFamily="18" charset="0"/>
              </a:rPr>
              <a:t>(3:6-9).</a:t>
            </a:r>
          </a:p>
          <a:p>
            <a:pPr marL="53975">
              <a:tabLst>
                <a:tab pos="457200" algn="l"/>
              </a:tabLst>
            </a:pPr>
            <a:r>
              <a:rPr lang="en-US" sz="2400" b="1" dirty="0">
                <a:effectLst>
                  <a:outerShdw blurRad="38100" dist="38100" dir="2700000" algn="tl">
                    <a:srgbClr val="000000">
                      <a:alpha val="43137"/>
                    </a:srgbClr>
                  </a:outerShdw>
                </a:effectLst>
                <a:latin typeface="Cambria" pitchFamily="18" charset="0"/>
              </a:rPr>
              <a:t>	</a:t>
            </a:r>
            <a:r>
              <a:rPr lang="en-US" sz="2400" b="1" dirty="0" smtClean="0">
                <a:latin typeface="Cambria" pitchFamily="18" charset="0"/>
              </a:rPr>
              <a:t>He wanted to show that when the Corinthian Christians followed after the </a:t>
            </a:r>
            <a:r>
              <a:rPr lang="en-US" sz="2400" b="1" i="1" u="sng" dirty="0" smtClean="0">
                <a:latin typeface="Cambria" pitchFamily="18" charset="0"/>
              </a:rPr>
              <a:t>teachers</a:t>
            </a:r>
            <a:r>
              <a:rPr lang="en-US" sz="2400" b="1" dirty="0" smtClean="0">
                <a:latin typeface="Cambria" pitchFamily="18" charset="0"/>
              </a:rPr>
              <a:t> of the Word rather than the </a:t>
            </a:r>
            <a:r>
              <a:rPr lang="en-US" sz="2400" b="1" i="1" u="sng" dirty="0" smtClean="0">
                <a:latin typeface="Cambria" pitchFamily="18" charset="0"/>
              </a:rPr>
              <a:t>God</a:t>
            </a:r>
            <a:r>
              <a:rPr lang="en-US" sz="2400" b="1" dirty="0" smtClean="0">
                <a:latin typeface="Cambria" pitchFamily="18" charset="0"/>
              </a:rPr>
              <a:t> of the Word, they proved to be weak </a:t>
            </a:r>
            <a:r>
              <a:rPr lang="en-US" sz="2400" b="1" u="sng" dirty="0" smtClean="0">
                <a:latin typeface="Cambria" pitchFamily="18" charset="0"/>
              </a:rPr>
              <a:t>saplings</a:t>
            </a:r>
            <a:r>
              <a:rPr lang="en-US" sz="2400" b="1" dirty="0" smtClean="0">
                <a:latin typeface="Cambria" pitchFamily="18" charset="0"/>
              </a:rPr>
              <a:t> in the faith.</a:t>
            </a:r>
          </a:p>
          <a:p>
            <a:pPr marL="53975">
              <a:tabLst>
                <a:tab pos="457200" algn="l"/>
              </a:tabLst>
            </a:pPr>
            <a:endParaRPr lang="en-US" sz="1200" b="1" dirty="0" smtClean="0">
              <a:latin typeface="Cambria" pitchFamily="18" charset="0"/>
            </a:endParaRPr>
          </a:p>
          <a:p>
            <a:pPr marL="53975">
              <a:spcAft>
                <a:spcPts val="1200"/>
              </a:spcAft>
              <a:tabLst>
                <a:tab pos="457200" algn="l"/>
              </a:tabLst>
            </a:pPr>
            <a:r>
              <a:rPr lang="en-US" sz="2400" b="1" dirty="0">
                <a:latin typeface="Cambria" pitchFamily="18" charset="0"/>
              </a:rPr>
              <a:t>	</a:t>
            </a:r>
            <a:r>
              <a:rPr lang="en-US" sz="2400" b="1" dirty="0" smtClean="0">
                <a:latin typeface="Cambria" pitchFamily="18" charset="0"/>
              </a:rPr>
              <a:t>Their immaturity became obvious when some of them started to take sides with Paul’s or Apollos’ ministry (</a:t>
            </a:r>
            <a:r>
              <a:rPr lang="en-US" sz="2400" b="1" dirty="0" smtClean="0">
                <a:effectLst>
                  <a:outerShdw blurRad="38100" dist="38100" dir="2700000" algn="tl">
                    <a:srgbClr val="000000">
                      <a:alpha val="43137"/>
                    </a:srgbClr>
                  </a:outerShdw>
                </a:effectLst>
                <a:latin typeface="Cambria" pitchFamily="18" charset="0"/>
              </a:rPr>
              <a:t>3:5</a:t>
            </a:r>
            <a:r>
              <a:rPr lang="en-US" sz="2400" b="1" dirty="0" smtClean="0">
                <a:latin typeface="Cambria" pitchFamily="18" charset="0"/>
              </a:rPr>
              <a:t>).</a:t>
            </a:r>
          </a:p>
          <a:p>
            <a:pPr marL="53975">
              <a:tabLst>
                <a:tab pos="457200" algn="l"/>
              </a:tabLst>
            </a:pPr>
            <a:r>
              <a:rPr lang="en-US" sz="1200" b="1" dirty="0" smtClean="0">
                <a:latin typeface="Cambria" pitchFamily="18" charset="0"/>
              </a:rPr>
              <a:t> </a:t>
            </a:r>
          </a:p>
          <a:p>
            <a:pPr marL="53975">
              <a:spcAft>
                <a:spcPts val="1200"/>
              </a:spcAft>
              <a:tabLst>
                <a:tab pos="457200" algn="l"/>
              </a:tabLst>
            </a:pPr>
            <a:r>
              <a:rPr lang="en-US" sz="2400" b="1" dirty="0">
                <a:latin typeface="Cambria" pitchFamily="18" charset="0"/>
              </a:rPr>
              <a:t>	</a:t>
            </a:r>
            <a:r>
              <a:rPr lang="en-US" sz="2400" b="1" dirty="0" smtClean="0">
                <a:latin typeface="Cambria" pitchFamily="18" charset="0"/>
              </a:rPr>
              <a:t>The Corinthians factions had made </a:t>
            </a:r>
            <a:r>
              <a:rPr lang="en-US" sz="2400" b="1" dirty="0" err="1" smtClean="0">
                <a:latin typeface="Cambria" pitchFamily="18" charset="0"/>
              </a:rPr>
              <a:t>demi</a:t>
            </a:r>
            <a:r>
              <a:rPr lang="en-US" sz="2400" b="1" dirty="0" smtClean="0">
                <a:latin typeface="Cambria" pitchFamily="18" charset="0"/>
              </a:rPr>
              <a:t>-gods out of these men, revering their own favorites such that they would follow one to the exclusion of the other. </a:t>
            </a:r>
          </a:p>
          <a:p>
            <a:pPr marL="53975">
              <a:tabLst>
                <a:tab pos="457200" algn="l"/>
              </a:tabLst>
            </a:pPr>
            <a:endParaRPr lang="en-US" sz="1200" b="1" dirty="0" smtClean="0">
              <a:latin typeface="Cambria" pitchFamily="18" charset="0"/>
            </a:endParaRPr>
          </a:p>
          <a:p>
            <a:pPr marL="53975">
              <a:spcAft>
                <a:spcPts val="1200"/>
              </a:spcAft>
              <a:tabLst>
                <a:tab pos="457200" algn="l"/>
              </a:tabLst>
            </a:pPr>
            <a:r>
              <a:rPr lang="en-US" sz="2400" b="1" dirty="0">
                <a:latin typeface="Cambria" pitchFamily="18" charset="0"/>
              </a:rPr>
              <a:t>	</a:t>
            </a:r>
            <a:r>
              <a:rPr lang="en-US" sz="2400" b="1" dirty="0" smtClean="0">
                <a:latin typeface="Cambria" pitchFamily="18" charset="0"/>
              </a:rPr>
              <a:t>Paul challenges their error head-on when he makes a distinction between the </a:t>
            </a:r>
            <a:r>
              <a:rPr lang="en-US" sz="2400" b="1" u="sng" dirty="0" smtClean="0">
                <a:latin typeface="Cambria" pitchFamily="18" charset="0"/>
              </a:rPr>
              <a:t>sowers</a:t>
            </a:r>
            <a:r>
              <a:rPr lang="en-US" sz="2400" b="1" dirty="0" smtClean="0">
                <a:latin typeface="Cambria" pitchFamily="18" charset="0"/>
              </a:rPr>
              <a:t> and the </a:t>
            </a:r>
            <a:r>
              <a:rPr lang="en-US" sz="2400" b="1" u="sng" dirty="0" smtClean="0">
                <a:latin typeface="Cambria" pitchFamily="18" charset="0"/>
              </a:rPr>
              <a:t>soil</a:t>
            </a:r>
            <a:r>
              <a:rPr lang="en-US" sz="2400" b="1" dirty="0" smtClean="0">
                <a:latin typeface="Cambria" pitchFamily="18" charset="0"/>
              </a:rPr>
              <a:t>. </a:t>
            </a:r>
          </a:p>
        </p:txBody>
      </p:sp>
    </p:spTree>
    <p:extLst>
      <p:ext uri="{BB962C8B-B14F-4D97-AF65-F5344CB8AC3E}">
        <p14:creationId xmlns:p14="http://schemas.microsoft.com/office/powerpoint/2010/main" xmlns="" val="3566435432"/>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10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wipe(left)">
                                      <p:cBhvr>
                                        <p:cTn id="22" dur="1000"/>
                                        <p:tgtEl>
                                          <p:spTgt spid="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animEffect transition="in" filter="wipe(left)">
                                      <p:cBhvr>
                                        <p:cTn id="27" dur="10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3:6-9</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4" y="1219200"/>
            <a:ext cx="8449235" cy="5170646"/>
          </a:xfrm>
          <a:prstGeom prst="rect">
            <a:avLst/>
          </a:prstGeom>
          <a:noFill/>
          <a:effectLst/>
        </p:spPr>
        <p:txBody>
          <a:bodyPr wrap="square" rtlCol="0">
            <a:spAutoFit/>
          </a:bodyPr>
          <a:lstStyle/>
          <a:p>
            <a:pPr marL="53975">
              <a:spcAft>
                <a:spcPts val="1200"/>
              </a:spcAft>
              <a:tabLst>
                <a:tab pos="457200" algn="l"/>
              </a:tabLst>
            </a:pPr>
            <a:r>
              <a:rPr lang="en-US" sz="2400" b="1" dirty="0">
                <a:effectLst>
                  <a:outerShdw blurRad="38100" dist="38100" dir="2700000" algn="tl">
                    <a:srgbClr val="000000">
                      <a:alpha val="43137"/>
                    </a:srgbClr>
                  </a:outerShdw>
                </a:effectLst>
                <a:latin typeface="Cambria" pitchFamily="18" charset="0"/>
              </a:rPr>
              <a:t>	</a:t>
            </a:r>
            <a:r>
              <a:rPr lang="en-US" sz="2400" b="1" dirty="0" smtClean="0">
                <a:latin typeface="Cambria" pitchFamily="18" charset="0"/>
              </a:rPr>
              <a:t>The sowers were those who planted, watered, fertilized, pruned, and harvested for Jesus.  Paul describes them as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servants through whom you believed</a:t>
            </a:r>
            <a:r>
              <a:rPr lang="en-US" sz="2400" b="1" i="1" dirty="0" smtClean="0">
                <a:latin typeface="Cambria" pitchFamily="18" charset="0"/>
              </a:rPr>
              <a:t>”</a:t>
            </a:r>
            <a:r>
              <a:rPr lang="en-US" sz="2400" b="1" dirty="0" smtClean="0">
                <a:latin typeface="Cambria" pitchFamily="18" charset="0"/>
              </a:rPr>
              <a:t>(</a:t>
            </a:r>
            <a:r>
              <a:rPr lang="en-US" sz="2400" b="1" dirty="0" smtClean="0">
                <a:effectLst>
                  <a:outerShdw blurRad="38100" dist="38100" dir="2700000" algn="tl">
                    <a:srgbClr val="000000">
                      <a:alpha val="43137"/>
                    </a:srgbClr>
                  </a:outerShdw>
                </a:effectLst>
                <a:latin typeface="Cambria" pitchFamily="18" charset="0"/>
              </a:rPr>
              <a:t>3:5</a:t>
            </a:r>
            <a:r>
              <a:rPr lang="en-US" sz="2400" b="1" dirty="0" smtClean="0">
                <a:latin typeface="Cambria" pitchFamily="18" charset="0"/>
              </a:rPr>
              <a:t>).</a:t>
            </a:r>
          </a:p>
          <a:p>
            <a:pPr marL="53975">
              <a:tabLst>
                <a:tab pos="457200" algn="l"/>
              </a:tabLst>
            </a:pPr>
            <a:endParaRPr lang="en-US" sz="1200" b="1" dirty="0" smtClean="0">
              <a:latin typeface="Cambria" pitchFamily="18" charset="0"/>
            </a:endParaRPr>
          </a:p>
          <a:p>
            <a:pPr marL="53975">
              <a:spcAft>
                <a:spcPts val="1200"/>
              </a:spcAft>
              <a:tabLst>
                <a:tab pos="457200" algn="l"/>
              </a:tabLst>
            </a:pPr>
            <a:r>
              <a:rPr lang="en-US" sz="2400" b="1" dirty="0">
                <a:latin typeface="Cambria" pitchFamily="18" charset="0"/>
              </a:rPr>
              <a:t>	</a:t>
            </a:r>
            <a:r>
              <a:rPr lang="en-US" sz="2400" b="1" dirty="0" smtClean="0">
                <a:latin typeface="Cambria" pitchFamily="18" charset="0"/>
              </a:rPr>
              <a:t>Just as it was in ancient Corinth, so every church today has those who labor at sowing the Word.  None of them qualify to be rallied around and treated like celebrities. </a:t>
            </a:r>
          </a:p>
          <a:p>
            <a:pPr marL="53975">
              <a:tabLst>
                <a:tab pos="457200" algn="l"/>
              </a:tabLst>
            </a:pPr>
            <a:endParaRPr lang="en-US" sz="1200" b="1" dirty="0" smtClean="0">
              <a:latin typeface="Cambria" pitchFamily="18" charset="0"/>
            </a:endParaRPr>
          </a:p>
          <a:p>
            <a:pPr marL="53975">
              <a:spcAft>
                <a:spcPts val="1200"/>
              </a:spcAft>
              <a:tabLst>
                <a:tab pos="457200" algn="l"/>
              </a:tabLst>
            </a:pPr>
            <a:r>
              <a:rPr lang="en-US" sz="2400" b="1" dirty="0">
                <a:latin typeface="Cambria" pitchFamily="18" charset="0"/>
              </a:rPr>
              <a:t>	</a:t>
            </a:r>
            <a:r>
              <a:rPr lang="en-US" sz="2400" b="1" dirty="0" smtClean="0">
                <a:latin typeface="Cambria" pitchFamily="18" charset="0"/>
              </a:rPr>
              <a:t>They are </a:t>
            </a:r>
            <a:r>
              <a:rPr lang="en-US" sz="2400" b="1" i="1" dirty="0" smtClean="0">
                <a:effectLst>
                  <a:outerShdw blurRad="38100" dist="38100" dir="2700000" algn="tl">
                    <a:srgbClr val="000000">
                      <a:alpha val="43137"/>
                    </a:srgbClr>
                  </a:outerShdw>
                </a:effectLst>
                <a:latin typeface="Cambria" pitchFamily="18" charset="0"/>
              </a:rPr>
              <a:t>messengers</a:t>
            </a:r>
            <a:r>
              <a:rPr lang="en-US" sz="2400" b="1" dirty="0" smtClean="0">
                <a:latin typeface="Cambria" pitchFamily="18" charset="0"/>
              </a:rPr>
              <a:t> – personal agents of Christ sent to bring the good Word of God to those who believe. </a:t>
            </a:r>
          </a:p>
          <a:p>
            <a:pPr marL="53975">
              <a:tabLst>
                <a:tab pos="457200" algn="l"/>
              </a:tabLst>
            </a:pPr>
            <a:endParaRPr lang="en-US" sz="1200" b="1" dirty="0" smtClean="0">
              <a:latin typeface="Cambria" pitchFamily="18" charset="0"/>
            </a:endParaRPr>
          </a:p>
          <a:p>
            <a:pPr marL="53975">
              <a:spcAft>
                <a:spcPts val="1200"/>
              </a:spcAft>
              <a:tabLst>
                <a:tab pos="457200" algn="l"/>
              </a:tabLst>
            </a:pPr>
            <a:r>
              <a:rPr lang="en-US" sz="2400" b="1" dirty="0">
                <a:latin typeface="Cambria" pitchFamily="18" charset="0"/>
              </a:rPr>
              <a:t>	</a:t>
            </a:r>
            <a:r>
              <a:rPr lang="en-US" sz="2400" b="1" dirty="0" smtClean="0">
                <a:latin typeface="Cambria" pitchFamily="18" charset="0"/>
              </a:rPr>
              <a:t>Paul says these </a:t>
            </a:r>
            <a:r>
              <a:rPr lang="en-US" sz="2400" b="1" i="1" u="sng" dirty="0" smtClean="0">
                <a:latin typeface="Cambria" pitchFamily="18" charset="0"/>
              </a:rPr>
              <a:t>sowers</a:t>
            </a:r>
            <a:r>
              <a:rPr lang="en-US" sz="2400" b="1" dirty="0" smtClean="0">
                <a:latin typeface="Cambria" pitchFamily="18" charset="0"/>
              </a:rPr>
              <a:t> of the good news are partners working together (</a:t>
            </a:r>
            <a:r>
              <a:rPr lang="en-US" sz="2400" b="1" dirty="0" smtClean="0">
                <a:effectLst>
                  <a:outerShdw blurRad="38100" dist="38100" dir="2700000" algn="tl">
                    <a:srgbClr val="000000">
                      <a:alpha val="43137"/>
                    </a:srgbClr>
                  </a:outerShdw>
                </a:effectLst>
                <a:latin typeface="Cambria" pitchFamily="18" charset="0"/>
              </a:rPr>
              <a:t>3:6</a:t>
            </a:r>
            <a:r>
              <a:rPr lang="en-US" sz="2400" b="1" dirty="0" smtClean="0">
                <a:latin typeface="Cambria" pitchFamily="18" charset="0"/>
              </a:rPr>
              <a:t>), not competing to out-plant one another.</a:t>
            </a:r>
            <a:r>
              <a:rPr lang="en-US" sz="2400" b="1" dirty="0">
                <a:latin typeface="Cambria" pitchFamily="18" charset="0"/>
              </a:rPr>
              <a:t>	</a:t>
            </a:r>
            <a:endParaRPr lang="en-US" sz="2400" b="1" dirty="0" smtClean="0">
              <a:latin typeface="Cambria" pitchFamily="18" charset="0"/>
            </a:endParaRPr>
          </a:p>
        </p:txBody>
      </p:sp>
    </p:spTree>
    <p:extLst>
      <p:ext uri="{BB962C8B-B14F-4D97-AF65-F5344CB8AC3E}">
        <p14:creationId xmlns:p14="http://schemas.microsoft.com/office/powerpoint/2010/main" xmlns="" val="94318416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3:6-9</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4" y="1219200"/>
            <a:ext cx="8601636" cy="5355312"/>
          </a:xfrm>
          <a:prstGeom prst="rect">
            <a:avLst/>
          </a:prstGeom>
          <a:noFill/>
          <a:effectLst/>
        </p:spPr>
        <p:txBody>
          <a:bodyPr wrap="square" rtlCol="0">
            <a:spAutoFit/>
          </a:bodyPr>
          <a:lstStyle/>
          <a:p>
            <a:pPr marL="53975">
              <a:spcAft>
                <a:spcPts val="1200"/>
              </a:spcAft>
              <a:tabLst>
                <a:tab pos="457200" algn="l"/>
              </a:tabLst>
            </a:pPr>
            <a:r>
              <a:rPr lang="en-US" sz="2400" b="1" dirty="0">
                <a:effectLst>
                  <a:outerShdw blurRad="38100" dist="38100" dir="2700000" algn="tl">
                    <a:srgbClr val="000000">
                      <a:alpha val="43137"/>
                    </a:srgbClr>
                  </a:outerShdw>
                </a:effectLst>
                <a:latin typeface="Cambria" pitchFamily="18" charset="0"/>
              </a:rPr>
              <a:t>	</a:t>
            </a:r>
            <a:r>
              <a:rPr lang="en-US" sz="2400" b="1" dirty="0" smtClean="0">
                <a:latin typeface="Cambria" pitchFamily="18" charset="0"/>
              </a:rPr>
              <a:t>Paul </a:t>
            </a:r>
            <a:r>
              <a:rPr lang="en-US" sz="2400" b="1" u="sng" dirty="0" smtClean="0">
                <a:effectLst>
                  <a:outerShdw blurRad="38100" dist="38100" dir="2700000" algn="tl">
                    <a:srgbClr val="000000">
                      <a:alpha val="43137"/>
                    </a:srgbClr>
                  </a:outerShdw>
                </a:effectLst>
                <a:latin typeface="Cambria" pitchFamily="18" charset="0"/>
              </a:rPr>
              <a:t>planted</a:t>
            </a:r>
            <a:r>
              <a:rPr lang="en-US" sz="2400" b="1" dirty="0" smtClean="0">
                <a:latin typeface="Cambria" pitchFamily="18" charset="0"/>
              </a:rPr>
              <a:t> the church in Corinth through his ministry of preaching.  Apollos came afterward to </a:t>
            </a:r>
            <a:r>
              <a:rPr lang="en-US" sz="2400" b="1" u="sng" dirty="0" smtClean="0">
                <a:effectLst>
                  <a:outerShdw blurRad="38100" dist="38100" dir="2700000" algn="tl">
                    <a:srgbClr val="000000">
                      <a:alpha val="43137"/>
                    </a:srgbClr>
                  </a:outerShdw>
                </a:effectLst>
                <a:latin typeface="Cambria" pitchFamily="18" charset="0"/>
              </a:rPr>
              <a:t>water</a:t>
            </a:r>
            <a:r>
              <a:rPr lang="en-US" sz="2400" b="1" dirty="0" smtClean="0">
                <a:latin typeface="Cambria" pitchFamily="18" charset="0"/>
              </a:rPr>
              <a:t> the church through his ministry of teaching</a:t>
            </a:r>
            <a:r>
              <a:rPr lang="en-US" sz="2400" b="1" dirty="0">
                <a:latin typeface="Cambria" pitchFamily="18" charset="0"/>
              </a:rPr>
              <a:t>.  </a:t>
            </a:r>
            <a:r>
              <a:rPr lang="en-US" sz="2400" b="1" dirty="0" smtClean="0">
                <a:latin typeface="Cambria" pitchFamily="18" charset="0"/>
              </a:rPr>
              <a:t>Yet God alone causes the spiritual </a:t>
            </a:r>
            <a:r>
              <a:rPr lang="en-US" sz="2400" b="1" u="sng" dirty="0" smtClean="0">
                <a:effectLst>
                  <a:outerShdw blurRad="38100" dist="38100" dir="2700000" algn="tl">
                    <a:srgbClr val="000000">
                      <a:alpha val="43137"/>
                    </a:srgbClr>
                  </a:outerShdw>
                </a:effectLst>
                <a:latin typeface="Cambria" pitchFamily="18" charset="0"/>
              </a:rPr>
              <a:t>growth</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3:7</a:t>
            </a:r>
            <a:r>
              <a:rPr lang="en-US" sz="2400" b="1" dirty="0" smtClean="0">
                <a:latin typeface="Cambria" pitchFamily="18" charset="0"/>
              </a:rPr>
              <a:t>). </a:t>
            </a:r>
          </a:p>
          <a:p>
            <a:pPr marL="53975">
              <a:spcAft>
                <a:spcPts val="1200"/>
              </a:spcAft>
              <a:tabLst>
                <a:tab pos="457200" algn="l"/>
              </a:tabLst>
            </a:pPr>
            <a:r>
              <a:rPr lang="en-US" sz="2400" b="1" dirty="0">
                <a:latin typeface="Cambria" pitchFamily="18" charset="0"/>
              </a:rPr>
              <a:t>	</a:t>
            </a:r>
            <a:r>
              <a:rPr lang="en-US" sz="2400" b="1" dirty="0" smtClean="0">
                <a:latin typeface="Cambria" pitchFamily="18" charset="0"/>
              </a:rPr>
              <a:t>While Paul and Apollos had </a:t>
            </a:r>
            <a:r>
              <a:rPr lang="en-US" sz="2400" b="1" i="1" u="sng" dirty="0" smtClean="0">
                <a:latin typeface="Cambria" pitchFamily="18" charset="0"/>
              </a:rPr>
              <a:t>distinct</a:t>
            </a:r>
            <a:r>
              <a:rPr lang="en-US" sz="2400" b="1" dirty="0" smtClean="0">
                <a:latin typeface="Cambria" pitchFamily="18" charset="0"/>
              </a:rPr>
              <a:t> ministry callings, they did not have </a:t>
            </a:r>
            <a:r>
              <a:rPr lang="en-US" sz="2400" b="1" i="1" u="sng" dirty="0" smtClean="0">
                <a:latin typeface="Cambria" pitchFamily="18" charset="0"/>
              </a:rPr>
              <a:t>separate</a:t>
            </a:r>
            <a:r>
              <a:rPr lang="en-US" sz="2400" b="1" dirty="0" smtClean="0">
                <a:latin typeface="Cambria" pitchFamily="18" charset="0"/>
              </a:rPr>
              <a:t> ministries.  Their ministries of </a:t>
            </a:r>
            <a:r>
              <a:rPr lang="en-US" sz="2400" b="1" i="1" u="sng" dirty="0" smtClean="0">
                <a:latin typeface="Cambria" pitchFamily="18" charset="0"/>
              </a:rPr>
              <a:t>planting</a:t>
            </a:r>
            <a:r>
              <a:rPr lang="en-US" sz="2400" b="1" i="1" dirty="0" smtClean="0">
                <a:latin typeface="Cambria" pitchFamily="18" charset="0"/>
              </a:rPr>
              <a:t> and </a:t>
            </a:r>
            <a:r>
              <a:rPr lang="en-US" sz="2400" b="1" i="1" u="sng" dirty="0" smtClean="0">
                <a:latin typeface="Cambria" pitchFamily="18" charset="0"/>
              </a:rPr>
              <a:t>watering</a:t>
            </a:r>
            <a:r>
              <a:rPr lang="en-US" sz="2400" b="1" dirty="0" smtClean="0">
                <a:latin typeface="Cambria" pitchFamily="18" charset="0"/>
              </a:rPr>
              <a:t> were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one</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3:8</a:t>
            </a:r>
            <a:r>
              <a:rPr lang="en-US" sz="2400" b="1" dirty="0" smtClean="0">
                <a:latin typeface="Cambria" pitchFamily="18" charset="0"/>
              </a:rPr>
              <a:t>).</a:t>
            </a:r>
          </a:p>
          <a:p>
            <a:pPr marL="53975">
              <a:spcAft>
                <a:spcPts val="1200"/>
              </a:spcAft>
              <a:tabLst>
                <a:tab pos="457200" algn="l"/>
              </a:tabLst>
            </a:pPr>
            <a:r>
              <a:rPr lang="en-US" sz="2400" b="1" dirty="0">
                <a:latin typeface="Cambria" pitchFamily="18" charset="0"/>
              </a:rPr>
              <a:t>	</a:t>
            </a:r>
            <a:r>
              <a:rPr lang="en-US" sz="2400" b="1" i="1" dirty="0" smtClean="0">
                <a:latin typeface="Cambria" pitchFamily="18" charset="0"/>
              </a:rPr>
              <a:t>Preaching</a:t>
            </a:r>
            <a:r>
              <a:rPr lang="en-US" sz="2400" b="1" dirty="0" smtClean="0">
                <a:latin typeface="Cambria" pitchFamily="18" charset="0"/>
              </a:rPr>
              <a:t> and </a:t>
            </a:r>
            <a:r>
              <a:rPr lang="en-US" sz="2400" b="1" i="1" dirty="0" smtClean="0">
                <a:latin typeface="Cambria" pitchFamily="18" charset="0"/>
              </a:rPr>
              <a:t>teaching</a:t>
            </a:r>
            <a:r>
              <a:rPr lang="en-US" sz="2400" b="1" dirty="0" smtClean="0">
                <a:latin typeface="Cambria" pitchFamily="18" charset="0"/>
              </a:rPr>
              <a:t>, </a:t>
            </a:r>
            <a:r>
              <a:rPr lang="en-US" sz="2400" b="1" i="1" dirty="0" smtClean="0">
                <a:latin typeface="Cambria" pitchFamily="18" charset="0"/>
              </a:rPr>
              <a:t>evangelism</a:t>
            </a:r>
            <a:r>
              <a:rPr lang="en-US" sz="2400" b="1" dirty="0" smtClean="0">
                <a:latin typeface="Cambria" pitchFamily="18" charset="0"/>
              </a:rPr>
              <a:t> and </a:t>
            </a:r>
            <a:r>
              <a:rPr lang="en-US" sz="2400" b="1" i="1" dirty="0" smtClean="0">
                <a:latin typeface="Cambria" pitchFamily="18" charset="0"/>
              </a:rPr>
              <a:t>discipleship</a:t>
            </a:r>
            <a:r>
              <a:rPr lang="en-US" sz="2400" b="1" dirty="0" smtClean="0">
                <a:latin typeface="Cambria" pitchFamily="18" charset="0"/>
              </a:rPr>
              <a:t>, gospel </a:t>
            </a:r>
            <a:r>
              <a:rPr lang="en-US" sz="2400" b="1" i="1" dirty="0" smtClean="0">
                <a:latin typeface="Cambria" pitchFamily="18" charset="0"/>
              </a:rPr>
              <a:t>proclamation</a:t>
            </a:r>
            <a:r>
              <a:rPr lang="en-US" sz="2400" b="1" dirty="0" smtClean="0">
                <a:latin typeface="Cambria" pitchFamily="18" charset="0"/>
              </a:rPr>
              <a:t> and spiritual </a:t>
            </a:r>
            <a:r>
              <a:rPr lang="en-US" sz="2400" b="1" i="1" dirty="0" smtClean="0">
                <a:latin typeface="Cambria" pitchFamily="18" charset="0"/>
              </a:rPr>
              <a:t>formation</a:t>
            </a:r>
            <a:r>
              <a:rPr lang="en-US" sz="2400" b="1" dirty="0" smtClean="0">
                <a:latin typeface="Cambria" pitchFamily="18" charset="0"/>
              </a:rPr>
              <a:t>, are simply different aspects of a unified ministry to </a:t>
            </a:r>
            <a:r>
              <a:rPr lang="en-US" sz="2400" b="1" i="1" dirty="0" smtClean="0">
                <a:latin typeface="Cambria" pitchFamily="18" charset="0"/>
              </a:rPr>
              <a:t>“</a:t>
            </a:r>
            <a:r>
              <a:rPr lang="en-US" sz="2400" b="1" i="1" u="sng" dirty="0" smtClean="0">
                <a:effectLst>
                  <a:outerShdw blurRad="38100" dist="38100" dir="2700000" algn="tl">
                    <a:srgbClr val="000000">
                      <a:alpha val="43137"/>
                    </a:srgbClr>
                  </a:outerShdw>
                </a:effectLst>
                <a:latin typeface="Cambria" pitchFamily="18" charset="0"/>
              </a:rPr>
              <a:t>make disciples</a:t>
            </a:r>
            <a:r>
              <a:rPr lang="en-US" sz="2400" b="1" i="1" dirty="0" smtClean="0">
                <a:latin typeface="Cambria" pitchFamily="18" charset="0"/>
              </a:rPr>
              <a:t>”</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Matt. 28:19</a:t>
            </a:r>
            <a:r>
              <a:rPr lang="en-US" sz="2400" b="1" dirty="0" smtClean="0">
                <a:latin typeface="Cambria" pitchFamily="18" charset="0"/>
              </a:rPr>
              <a:t>).</a:t>
            </a:r>
          </a:p>
          <a:p>
            <a:pPr marL="53975">
              <a:spcAft>
                <a:spcPts val="1200"/>
              </a:spcAft>
              <a:tabLst>
                <a:tab pos="457200" algn="l"/>
              </a:tabLst>
            </a:pPr>
            <a:r>
              <a:rPr lang="en-US" sz="2400" b="1" dirty="0">
                <a:latin typeface="Cambria" pitchFamily="18" charset="0"/>
              </a:rPr>
              <a:t>	</a:t>
            </a:r>
            <a:r>
              <a:rPr lang="en-US" sz="2400" b="1" dirty="0" smtClean="0">
                <a:latin typeface="Cambria" pitchFamily="18" charset="0"/>
              </a:rPr>
              <a:t>Paul emphasized his essential unity with Apollos by describing them as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God’s fellow workers</a:t>
            </a:r>
            <a:r>
              <a:rPr lang="en-US" sz="2400" b="1" i="1" dirty="0" smtClean="0">
                <a:latin typeface="Cambria" pitchFamily="18" charset="0"/>
              </a:rPr>
              <a:t>”</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3:9</a:t>
            </a:r>
            <a:r>
              <a:rPr lang="en-US" sz="2400" b="1" dirty="0" smtClean="0">
                <a:latin typeface="Cambria" pitchFamily="18" charset="0"/>
              </a:rPr>
              <a:t>).</a:t>
            </a:r>
          </a:p>
        </p:txBody>
      </p:sp>
    </p:spTree>
    <p:extLst>
      <p:ext uri="{BB962C8B-B14F-4D97-AF65-F5344CB8AC3E}">
        <p14:creationId xmlns:p14="http://schemas.microsoft.com/office/powerpoint/2010/main" xmlns="" val="141489799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188259"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3:6-9</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73424" y="1211729"/>
            <a:ext cx="8601635" cy="4985980"/>
          </a:xfrm>
          <a:prstGeom prst="rect">
            <a:avLst/>
          </a:prstGeom>
          <a:noFill/>
          <a:effectLst/>
        </p:spPr>
        <p:txBody>
          <a:bodyPr wrap="square" rtlCol="0">
            <a:spAutoFit/>
          </a:bodyPr>
          <a:lstStyle/>
          <a:p>
            <a:pPr marL="53975">
              <a:spcAft>
                <a:spcPts val="1200"/>
              </a:spcAft>
              <a:tabLst>
                <a:tab pos="457200" algn="l"/>
              </a:tabLst>
            </a:pPr>
            <a:r>
              <a:rPr lang="en-US" sz="2400" b="1" dirty="0">
                <a:effectLst>
                  <a:outerShdw blurRad="38100" dist="38100" dir="2700000" algn="tl">
                    <a:srgbClr val="000000">
                      <a:alpha val="43137"/>
                    </a:srgbClr>
                  </a:outerShdw>
                </a:effectLst>
                <a:latin typeface="Cambria" pitchFamily="18" charset="0"/>
              </a:rPr>
              <a:t>	</a:t>
            </a:r>
            <a:r>
              <a:rPr lang="en-US" sz="2400" b="1" dirty="0" smtClean="0">
                <a:latin typeface="Cambria" pitchFamily="18" charset="0"/>
              </a:rPr>
              <a:t>While united under the umbrella ministry of </a:t>
            </a:r>
            <a:r>
              <a:rPr lang="en-US" sz="2400" b="1" i="1" dirty="0" smtClean="0">
                <a:latin typeface="Cambria" pitchFamily="18" charset="0"/>
              </a:rPr>
              <a:t>disciple-making</a:t>
            </a:r>
            <a:r>
              <a:rPr lang="en-US" sz="2400" b="1" dirty="0" smtClean="0">
                <a:latin typeface="Cambria" pitchFamily="18" charset="0"/>
              </a:rPr>
              <a:t>, each individual servant is personally responsible   in ministry before the Lord, from whom </a:t>
            </a:r>
            <a:r>
              <a:rPr lang="en-US" sz="2400" b="1" i="1" dirty="0" smtClean="0">
                <a:latin typeface="Cambria" pitchFamily="18" charset="0"/>
              </a:rPr>
              <a:t>“each will receive  his own reward according to his own labor”</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3:8</a:t>
            </a:r>
            <a:r>
              <a:rPr lang="en-US" sz="2400" b="1" dirty="0" smtClean="0">
                <a:latin typeface="Cambria" pitchFamily="18" charset="0"/>
              </a:rPr>
              <a:t>).</a:t>
            </a:r>
          </a:p>
          <a:p>
            <a:pPr marL="53975">
              <a:spcAft>
                <a:spcPts val="1200"/>
              </a:spcAft>
              <a:tabLst>
                <a:tab pos="457200" algn="l"/>
              </a:tabLst>
            </a:pPr>
            <a:r>
              <a:rPr lang="en-US" sz="2400" b="1" dirty="0">
                <a:latin typeface="Cambria" pitchFamily="18" charset="0"/>
              </a:rPr>
              <a:t>	</a:t>
            </a:r>
            <a:r>
              <a:rPr lang="en-US" sz="2400" b="1" dirty="0" smtClean="0">
                <a:latin typeface="Cambria" pitchFamily="18" charset="0"/>
              </a:rPr>
              <a:t>Paul accepts the idea of our individual responsibility to be the best servants each of us can be. </a:t>
            </a:r>
          </a:p>
          <a:p>
            <a:pPr marL="53975">
              <a:spcAft>
                <a:spcPts val="1200"/>
              </a:spcAft>
              <a:tabLst>
                <a:tab pos="457200" algn="l"/>
              </a:tabLst>
            </a:pPr>
            <a:r>
              <a:rPr lang="en-US" sz="2400" b="1" dirty="0">
                <a:latin typeface="Cambria" pitchFamily="18" charset="0"/>
              </a:rPr>
              <a:t>	</a:t>
            </a:r>
            <a:r>
              <a:rPr lang="en-US" sz="2400" b="1" dirty="0" smtClean="0">
                <a:latin typeface="Cambria" pitchFamily="18" charset="0"/>
              </a:rPr>
              <a:t>Then he acknowledges this fundamental truth … that these individual sowers are not </a:t>
            </a:r>
            <a:r>
              <a:rPr lang="en-US" sz="2400" b="1" i="1" u="sng" dirty="0" smtClean="0">
                <a:latin typeface="Cambria" pitchFamily="18" charset="0"/>
              </a:rPr>
              <a:t>independent</a:t>
            </a:r>
            <a:r>
              <a:rPr lang="en-US" sz="2400" b="1" dirty="0" smtClean="0">
                <a:latin typeface="Cambria" pitchFamily="18" charset="0"/>
              </a:rPr>
              <a:t> of each other, but </a:t>
            </a:r>
            <a:r>
              <a:rPr lang="en-US" sz="2400" b="1" i="1" u="sng" dirty="0" smtClean="0">
                <a:latin typeface="Cambria" pitchFamily="18" charset="0"/>
              </a:rPr>
              <a:t>interdependent</a:t>
            </a:r>
            <a:r>
              <a:rPr lang="en-US" sz="2400" b="1" dirty="0" smtClean="0">
                <a:latin typeface="Cambria" pitchFamily="18" charset="0"/>
              </a:rPr>
              <a:t> on each other and mutually </a:t>
            </a:r>
            <a:r>
              <a:rPr lang="en-US" sz="2400" b="1" i="1" u="sng" dirty="0" smtClean="0">
                <a:latin typeface="Cambria" pitchFamily="18" charset="0"/>
              </a:rPr>
              <a:t>dependent</a:t>
            </a:r>
            <a:r>
              <a:rPr lang="en-US" sz="2400" b="1" i="1" dirty="0" smtClean="0">
                <a:latin typeface="Cambria" pitchFamily="18" charset="0"/>
              </a:rPr>
              <a:t> </a:t>
            </a:r>
            <a:r>
              <a:rPr lang="en-US" sz="2400" b="1" dirty="0" smtClean="0">
                <a:latin typeface="Cambria" pitchFamily="18" charset="0"/>
              </a:rPr>
              <a:t>on God.</a:t>
            </a:r>
          </a:p>
          <a:p>
            <a:pPr marL="53975">
              <a:spcAft>
                <a:spcPts val="1200"/>
              </a:spcAft>
              <a:tabLst>
                <a:tab pos="457200" algn="l"/>
              </a:tabLst>
            </a:pPr>
            <a:r>
              <a:rPr lang="en-US" sz="2400" b="1" dirty="0">
                <a:latin typeface="Cambria" pitchFamily="18" charset="0"/>
              </a:rPr>
              <a:t>	</a:t>
            </a:r>
            <a:r>
              <a:rPr lang="en-US" sz="2400" b="1" dirty="0" smtClean="0">
                <a:latin typeface="Cambria" pitchFamily="18" charset="0"/>
              </a:rPr>
              <a:t>Who alone will produce healthy fruit in the gospel ministry.   </a:t>
            </a:r>
          </a:p>
        </p:txBody>
      </p:sp>
    </p:spTree>
    <p:extLst>
      <p:ext uri="{BB962C8B-B14F-4D97-AF65-F5344CB8AC3E}">
        <p14:creationId xmlns:p14="http://schemas.microsoft.com/office/powerpoint/2010/main" xmlns="" val="248882409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3:6-9</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242359"/>
            <a:ext cx="8601635" cy="4832092"/>
          </a:xfrm>
          <a:prstGeom prst="rect">
            <a:avLst/>
          </a:prstGeom>
          <a:noFill/>
          <a:effectLst/>
        </p:spPr>
        <p:txBody>
          <a:bodyPr wrap="square" rtlCol="0">
            <a:spAutoFit/>
          </a:bodyPr>
          <a:lstStyle/>
          <a:p>
            <a:pPr marL="53975">
              <a:spcAft>
                <a:spcPts val="1200"/>
              </a:spcAft>
              <a:tabLst>
                <a:tab pos="457200" algn="l"/>
              </a:tabLst>
            </a:pPr>
            <a:r>
              <a:rPr lang="en-US" sz="2400" b="1" dirty="0">
                <a:effectLst>
                  <a:outerShdw blurRad="38100" dist="38100" dir="2700000" algn="tl">
                    <a:srgbClr val="000000">
                      <a:alpha val="43137"/>
                    </a:srgbClr>
                  </a:outerShdw>
                </a:effectLst>
                <a:latin typeface="Cambria" pitchFamily="18" charset="0"/>
              </a:rPr>
              <a:t>	</a:t>
            </a:r>
            <a:r>
              <a:rPr lang="en-US" sz="2400" b="1" dirty="0" smtClean="0">
                <a:latin typeface="Cambria" pitchFamily="18" charset="0"/>
              </a:rPr>
              <a:t>Paul calls the Corinthians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God’s field</a:t>
            </a:r>
            <a:r>
              <a:rPr lang="en-US" sz="2400" b="1" i="1" dirty="0" smtClean="0">
                <a:latin typeface="Cambria" pitchFamily="18" charset="0"/>
              </a:rPr>
              <a:t>”</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3:9</a:t>
            </a:r>
            <a:r>
              <a:rPr lang="en-US" sz="2400" b="1" dirty="0" smtClean="0">
                <a:latin typeface="Cambria" pitchFamily="18" charset="0"/>
              </a:rPr>
              <a:t>).  They were the soil worked by </a:t>
            </a:r>
            <a:r>
              <a:rPr lang="en-US" sz="2400" b="1" i="1" dirty="0" smtClean="0">
                <a:latin typeface="Cambria" pitchFamily="18" charset="0"/>
              </a:rPr>
              <a:t>God’s fellow workers</a:t>
            </a:r>
            <a:r>
              <a:rPr lang="en-US" sz="2400" b="1" dirty="0" smtClean="0">
                <a:latin typeface="Cambria" pitchFamily="18" charset="0"/>
              </a:rPr>
              <a:t>.  But, instead of producing blossoming plants for which the sowers could be proud, they produced useless weeds. </a:t>
            </a:r>
          </a:p>
          <a:p>
            <a:pPr marL="53975">
              <a:spcAft>
                <a:spcPts val="1200"/>
              </a:spcAft>
              <a:tabLst>
                <a:tab pos="457200" algn="l"/>
              </a:tabLst>
            </a:pPr>
            <a:r>
              <a:rPr lang="en-US" sz="2400" b="1" dirty="0">
                <a:latin typeface="Cambria" pitchFamily="18" charset="0"/>
              </a:rPr>
              <a:t>	</a:t>
            </a:r>
            <a:r>
              <a:rPr lang="en-US" sz="2400" b="1" dirty="0" smtClean="0">
                <a:latin typeface="Cambria" pitchFamily="18" charset="0"/>
              </a:rPr>
              <a:t>By establishing their little groups and then picking and choosing whom they would follow, the Corinthians risked producing only thorns and thistles.</a:t>
            </a:r>
            <a:r>
              <a:rPr lang="en-US" sz="2400" b="1" dirty="0">
                <a:latin typeface="Cambria" pitchFamily="18" charset="0"/>
              </a:rPr>
              <a:t> 	</a:t>
            </a:r>
            <a:endParaRPr lang="en-US" sz="2400" b="1" dirty="0" smtClean="0">
              <a:latin typeface="Cambria" pitchFamily="18" charset="0"/>
            </a:endParaRPr>
          </a:p>
          <a:p>
            <a:pPr marL="53975">
              <a:spcAft>
                <a:spcPts val="1200"/>
              </a:spcAft>
              <a:tabLst>
                <a:tab pos="457200" algn="l"/>
              </a:tabLst>
            </a:pPr>
            <a:r>
              <a:rPr lang="en-US" sz="2400" b="1" dirty="0">
                <a:latin typeface="Cambria" pitchFamily="18" charset="0"/>
              </a:rPr>
              <a:t>	</a:t>
            </a:r>
            <a:r>
              <a:rPr lang="en-US" sz="2400" b="1" dirty="0" smtClean="0">
                <a:latin typeface="Cambria" pitchFamily="18" charset="0"/>
              </a:rPr>
              <a:t>What </a:t>
            </a:r>
            <a:r>
              <a:rPr lang="en-US" sz="2400" b="1" dirty="0">
                <a:latin typeface="Cambria" pitchFamily="18" charset="0"/>
              </a:rPr>
              <a:t>they needed to know was … only by responding to the Spirit empowered ministries of all of God’s </a:t>
            </a:r>
            <a:r>
              <a:rPr lang="en-US" sz="2400" b="1" i="1" dirty="0">
                <a:latin typeface="Cambria" pitchFamily="18" charset="0"/>
              </a:rPr>
              <a:t>apostles</a:t>
            </a:r>
            <a:r>
              <a:rPr lang="en-US" sz="2400" b="1" dirty="0">
                <a:latin typeface="Cambria" pitchFamily="18" charset="0"/>
              </a:rPr>
              <a:t>, </a:t>
            </a:r>
            <a:r>
              <a:rPr lang="en-US" sz="2400" b="1" i="1" dirty="0">
                <a:latin typeface="Cambria" pitchFamily="18" charset="0"/>
              </a:rPr>
              <a:t>prophets</a:t>
            </a:r>
            <a:r>
              <a:rPr lang="en-US" sz="2400" b="1" dirty="0">
                <a:latin typeface="Cambria" pitchFamily="18" charset="0"/>
              </a:rPr>
              <a:t>, </a:t>
            </a:r>
            <a:r>
              <a:rPr lang="en-US" sz="2400" b="1" i="1" dirty="0">
                <a:latin typeface="Cambria" pitchFamily="18" charset="0"/>
              </a:rPr>
              <a:t>evangelists</a:t>
            </a:r>
            <a:r>
              <a:rPr lang="en-US" sz="2400" b="1" dirty="0">
                <a:latin typeface="Cambria" pitchFamily="18" charset="0"/>
              </a:rPr>
              <a:t>, </a:t>
            </a:r>
            <a:r>
              <a:rPr lang="en-US" sz="2400" b="1" i="1" dirty="0">
                <a:latin typeface="Cambria" pitchFamily="18" charset="0"/>
              </a:rPr>
              <a:t>pastors</a:t>
            </a:r>
            <a:r>
              <a:rPr lang="en-US" sz="2400" b="1" dirty="0">
                <a:latin typeface="Cambria" pitchFamily="18" charset="0"/>
              </a:rPr>
              <a:t> and </a:t>
            </a:r>
            <a:r>
              <a:rPr lang="en-US" sz="2400" b="1" i="1" dirty="0">
                <a:latin typeface="Cambria" pitchFamily="18" charset="0"/>
              </a:rPr>
              <a:t>teacher</a:t>
            </a:r>
            <a:r>
              <a:rPr lang="en-US" sz="2400" b="1" dirty="0">
                <a:latin typeface="Cambria" pitchFamily="18" charset="0"/>
              </a:rPr>
              <a:t>, would the church be able to produce abundant and long-lasting Spiritual fruit. </a:t>
            </a:r>
            <a:endParaRPr lang="en-US" sz="2400" b="1" dirty="0" smtClean="0">
              <a:latin typeface="Cambria" pitchFamily="18" charset="0"/>
            </a:endParaRPr>
          </a:p>
        </p:txBody>
      </p:sp>
    </p:spTree>
    <p:extLst>
      <p:ext uri="{BB962C8B-B14F-4D97-AF65-F5344CB8AC3E}">
        <p14:creationId xmlns:p14="http://schemas.microsoft.com/office/powerpoint/2010/main" xmlns="" val="370348950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3:6-9</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73424" y="1219200"/>
            <a:ext cx="8601635" cy="3877985"/>
          </a:xfrm>
          <a:prstGeom prst="rect">
            <a:avLst/>
          </a:prstGeom>
          <a:noFill/>
          <a:effectLst/>
        </p:spPr>
        <p:txBody>
          <a:bodyPr wrap="square" rtlCol="0">
            <a:spAutoFit/>
          </a:bodyPr>
          <a:lstStyle/>
          <a:p>
            <a:pPr marL="53975">
              <a:spcAft>
                <a:spcPts val="1200"/>
              </a:spcAft>
              <a:tabLst>
                <a:tab pos="457200" algn="l"/>
              </a:tabLst>
            </a:pPr>
            <a:r>
              <a:rPr lang="en-US" sz="2400" b="1" dirty="0">
                <a:effectLst>
                  <a:outerShdw blurRad="38100" dist="38100" dir="2700000" algn="tl">
                    <a:srgbClr val="000000">
                      <a:alpha val="43137"/>
                    </a:srgbClr>
                  </a:outerShdw>
                </a:effectLst>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Swindoll say </a:t>
            </a:r>
            <a:r>
              <a:rPr lang="en-US" sz="2400" b="1" dirty="0" smtClean="0">
                <a:latin typeface="Cambria" pitchFamily="18" charset="0"/>
              </a:rPr>
              <a:t>…</a:t>
            </a:r>
            <a:r>
              <a:rPr lang="en-US" sz="2400" b="1" dirty="0" smtClean="0">
                <a:effectLst>
                  <a:outerShdw blurRad="38100" dist="38100" dir="2700000" algn="tl">
                    <a:srgbClr val="000000">
                      <a:alpha val="43137"/>
                    </a:srgbClr>
                  </a:outerShdw>
                </a:effectLst>
                <a:latin typeface="Cambria" pitchFamily="18" charset="0"/>
              </a:rPr>
              <a:t> </a:t>
            </a:r>
            <a:r>
              <a:rPr lang="en-US" sz="2400" b="1" dirty="0" smtClean="0">
                <a:latin typeface="Cambria" pitchFamily="18" charset="0"/>
              </a:rPr>
              <a:t>Pause and ask ourselves some probing questions:</a:t>
            </a:r>
          </a:p>
          <a:p>
            <a:pPr marL="53975">
              <a:spcAft>
                <a:spcPts val="1200"/>
              </a:spcAft>
              <a:tabLst>
                <a:tab pos="457200" algn="l"/>
              </a:tabLst>
            </a:pPr>
            <a:r>
              <a:rPr lang="en-US" sz="2400" b="1" dirty="0">
                <a:latin typeface="Cambria" pitchFamily="18" charset="0"/>
              </a:rPr>
              <a:t>	</a:t>
            </a:r>
            <a:r>
              <a:rPr lang="en-US" sz="2400" b="1" dirty="0" smtClean="0">
                <a:latin typeface="Cambria" pitchFamily="18" charset="0"/>
              </a:rPr>
              <a:t>Are we like the Corinthians, growing crabgrass, thorny weeds, and dandelions?  </a:t>
            </a:r>
            <a:r>
              <a:rPr lang="en-US" sz="2400" b="1" i="1" u="sng" dirty="0" smtClean="0">
                <a:effectLst>
                  <a:outerShdw blurRad="38100" dist="38100" dir="2700000" algn="tl">
                    <a:srgbClr val="000000">
                      <a:alpha val="43137"/>
                    </a:srgbClr>
                  </a:outerShdw>
                </a:effectLst>
                <a:latin typeface="Cambria" pitchFamily="18" charset="0"/>
              </a:rPr>
              <a:t>Or</a:t>
            </a:r>
          </a:p>
          <a:p>
            <a:pPr marL="53975">
              <a:spcAft>
                <a:spcPts val="1200"/>
              </a:spcAft>
              <a:tabLst>
                <a:tab pos="457200" algn="l"/>
              </a:tabLst>
            </a:pPr>
            <a:r>
              <a:rPr lang="en-US" sz="2400" b="1" dirty="0">
                <a:latin typeface="Cambria" pitchFamily="18" charset="0"/>
              </a:rPr>
              <a:t>	</a:t>
            </a:r>
            <a:r>
              <a:rPr lang="en-US" sz="2400" b="1" dirty="0" smtClean="0">
                <a:latin typeface="Cambria" pitchFamily="18" charset="0"/>
              </a:rPr>
              <a:t>Are we like blooming, fragrant fruit trees displaying God’s goodness and mercy?</a:t>
            </a:r>
          </a:p>
          <a:p>
            <a:pPr marL="53975">
              <a:spcAft>
                <a:spcPts val="1200"/>
              </a:spcAft>
              <a:tabLst>
                <a:tab pos="457200" algn="l"/>
              </a:tabLst>
            </a:pPr>
            <a:r>
              <a:rPr lang="en-US" sz="2400" b="1" dirty="0">
                <a:latin typeface="Cambria" pitchFamily="18" charset="0"/>
              </a:rPr>
              <a:t>	</a:t>
            </a:r>
            <a:r>
              <a:rPr lang="en-US" sz="2400" b="1" dirty="0" smtClean="0">
                <a:latin typeface="Cambria" pitchFamily="18" charset="0"/>
              </a:rPr>
              <a:t>Just as Paul urged the Corinthians, so we also need to be urged to transplant the refreshing fruit of the Spirit where the rotten fruit of sin had once grown (</a:t>
            </a:r>
            <a:r>
              <a:rPr lang="en-US" sz="2400" b="1" dirty="0" smtClean="0">
                <a:effectLst>
                  <a:outerShdw blurRad="38100" dist="38100" dir="2700000" algn="tl">
                    <a:srgbClr val="000000">
                      <a:alpha val="43137"/>
                    </a:srgbClr>
                  </a:outerShdw>
                </a:effectLst>
                <a:latin typeface="Cambria" pitchFamily="18" charset="0"/>
              </a:rPr>
              <a:t>Gal 5:22-23</a:t>
            </a:r>
            <a:r>
              <a:rPr lang="en-US" sz="2400" b="1" dirty="0" smtClean="0">
                <a:latin typeface="Cambria" pitchFamily="18" charset="0"/>
              </a:rPr>
              <a:t>).</a:t>
            </a:r>
          </a:p>
        </p:txBody>
      </p:sp>
    </p:spTree>
    <p:extLst>
      <p:ext uri="{BB962C8B-B14F-4D97-AF65-F5344CB8AC3E}">
        <p14:creationId xmlns:p14="http://schemas.microsoft.com/office/powerpoint/2010/main" xmlns="" val="24486493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04800" y="1206500"/>
            <a:ext cx="8610600" cy="5278368"/>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500" b="1" baseline="30000" dirty="0" smtClean="0">
                <a:effectLst>
                  <a:outerShdw blurRad="38100" dist="38100" dir="2700000" algn="tl">
                    <a:srgbClr val="000000">
                      <a:alpha val="43137"/>
                    </a:srgbClr>
                  </a:outerShdw>
                </a:effectLst>
                <a:latin typeface="Georgia" panose="02040502050405020303" pitchFamily="18" charset="0"/>
              </a:rPr>
              <a:t>10 </a:t>
            </a:r>
            <a:r>
              <a:rPr lang="en-US" sz="2500" i="1" dirty="0" smtClean="0">
                <a:latin typeface="Georgia" panose="02040502050405020303" pitchFamily="18" charset="0"/>
              </a:rPr>
              <a:t>According </a:t>
            </a:r>
            <a:r>
              <a:rPr lang="en-US" sz="2500" i="1" dirty="0">
                <a:latin typeface="Georgia" panose="02040502050405020303" pitchFamily="18" charset="0"/>
              </a:rPr>
              <a:t>to the grace of God which was given to me, as a wise master builder I have laid the foundation, and another builds on it.  But let each one take heed how he builds on it.  </a:t>
            </a:r>
            <a:r>
              <a:rPr lang="en-US" sz="2500" b="1" baseline="30000" dirty="0" smtClean="0">
                <a:effectLst>
                  <a:outerShdw blurRad="38100" dist="38100" dir="2700000" algn="tl">
                    <a:srgbClr val="000000">
                      <a:alpha val="43137"/>
                    </a:srgbClr>
                  </a:outerShdw>
                </a:effectLst>
                <a:latin typeface="Georgia" panose="02040502050405020303" pitchFamily="18" charset="0"/>
              </a:rPr>
              <a:t>11 </a:t>
            </a:r>
            <a:r>
              <a:rPr lang="en-US" sz="2500" i="1" dirty="0" smtClean="0">
                <a:latin typeface="Georgia" panose="02040502050405020303" pitchFamily="18" charset="0"/>
              </a:rPr>
              <a:t>For </a:t>
            </a:r>
            <a:r>
              <a:rPr lang="en-US" sz="2500" i="1" dirty="0">
                <a:latin typeface="Georgia" panose="02040502050405020303" pitchFamily="18" charset="0"/>
              </a:rPr>
              <a:t>no other foundation can anyone lay than that which is </a:t>
            </a:r>
            <a:r>
              <a:rPr lang="en-US" sz="2500" i="1" dirty="0" smtClean="0">
                <a:latin typeface="Georgia" panose="02040502050405020303" pitchFamily="18" charset="0"/>
              </a:rPr>
              <a:t>laid, which </a:t>
            </a:r>
            <a:r>
              <a:rPr lang="en-US" sz="2500" i="1" dirty="0">
                <a:latin typeface="Georgia" panose="02040502050405020303" pitchFamily="18" charset="0"/>
              </a:rPr>
              <a:t>is Jesus Christ.  </a:t>
            </a:r>
            <a:r>
              <a:rPr lang="en-US" sz="2500" b="1" baseline="30000" dirty="0" smtClean="0">
                <a:effectLst>
                  <a:outerShdw blurRad="38100" dist="38100" dir="2700000" algn="tl">
                    <a:srgbClr val="000000">
                      <a:alpha val="43137"/>
                    </a:srgbClr>
                  </a:outerShdw>
                </a:effectLst>
                <a:latin typeface="Georgia" panose="02040502050405020303" pitchFamily="18" charset="0"/>
              </a:rPr>
              <a:t>12 </a:t>
            </a:r>
            <a:r>
              <a:rPr lang="en-US" sz="2500" i="1" dirty="0" smtClean="0">
                <a:latin typeface="Georgia" panose="02040502050405020303" pitchFamily="18" charset="0"/>
              </a:rPr>
              <a:t>Now </a:t>
            </a:r>
            <a:r>
              <a:rPr lang="en-US" sz="2500" i="1" dirty="0">
                <a:latin typeface="Georgia" panose="02040502050405020303" pitchFamily="18" charset="0"/>
              </a:rPr>
              <a:t>if anyone builds on this foundation with gold, silver, precious stones, </a:t>
            </a:r>
            <a:r>
              <a:rPr lang="en-US" sz="2500" i="1" dirty="0" smtClean="0">
                <a:latin typeface="Georgia" panose="02040502050405020303" pitchFamily="18" charset="0"/>
              </a:rPr>
              <a:t>wood</a:t>
            </a:r>
            <a:r>
              <a:rPr lang="en-US" sz="2500" i="1" dirty="0">
                <a:latin typeface="Georgia" panose="02040502050405020303" pitchFamily="18" charset="0"/>
              </a:rPr>
              <a:t>, hay, straw, </a:t>
            </a:r>
            <a:r>
              <a:rPr lang="en-US" sz="2500" b="1" baseline="30000" dirty="0" smtClean="0">
                <a:effectLst>
                  <a:outerShdw blurRad="38100" dist="38100" dir="2700000" algn="tl">
                    <a:srgbClr val="000000">
                      <a:alpha val="43137"/>
                    </a:srgbClr>
                  </a:outerShdw>
                </a:effectLst>
                <a:latin typeface="Georgia" panose="02040502050405020303" pitchFamily="18" charset="0"/>
              </a:rPr>
              <a:t>13 </a:t>
            </a:r>
            <a:r>
              <a:rPr lang="en-US" sz="2500" i="1" dirty="0" smtClean="0">
                <a:latin typeface="Georgia" panose="02040502050405020303" pitchFamily="18" charset="0"/>
              </a:rPr>
              <a:t>each </a:t>
            </a:r>
            <a:r>
              <a:rPr lang="en-US" sz="2500" i="1" dirty="0">
                <a:latin typeface="Georgia" panose="02040502050405020303" pitchFamily="18" charset="0"/>
              </a:rPr>
              <a:t>one’s work will become clear; for the Day will declare it, because it will be revealed by fire; and the fire will test each one’s work, of what sort it is.  </a:t>
            </a:r>
            <a:r>
              <a:rPr lang="en-US" sz="2500" b="1" baseline="30000" dirty="0" smtClean="0">
                <a:effectLst>
                  <a:outerShdw blurRad="38100" dist="38100" dir="2700000" algn="tl">
                    <a:srgbClr val="000000">
                      <a:alpha val="43137"/>
                    </a:srgbClr>
                  </a:outerShdw>
                </a:effectLst>
                <a:latin typeface="Georgia" panose="02040502050405020303" pitchFamily="18" charset="0"/>
              </a:rPr>
              <a:t>14 </a:t>
            </a:r>
            <a:r>
              <a:rPr lang="en-US" sz="2500" i="1" dirty="0" smtClean="0">
                <a:latin typeface="Georgia" panose="02040502050405020303" pitchFamily="18" charset="0"/>
              </a:rPr>
              <a:t>If </a:t>
            </a:r>
            <a:r>
              <a:rPr lang="en-US" sz="2500" i="1" dirty="0">
                <a:latin typeface="Georgia" panose="02040502050405020303" pitchFamily="18" charset="0"/>
              </a:rPr>
              <a:t>anyone’s work which he has built </a:t>
            </a:r>
            <a:r>
              <a:rPr lang="en-US" sz="2500" i="1" dirty="0" smtClean="0">
                <a:latin typeface="Georgia" panose="02040502050405020303" pitchFamily="18" charset="0"/>
              </a:rPr>
              <a:t>on it endures</a:t>
            </a:r>
            <a:r>
              <a:rPr lang="en-US" sz="2500" i="1" dirty="0">
                <a:latin typeface="Georgia" panose="02040502050405020303" pitchFamily="18" charset="0"/>
              </a:rPr>
              <a:t>, he will receive a reward.  </a:t>
            </a:r>
            <a:r>
              <a:rPr lang="en-US" sz="2500" b="1" baseline="30000" dirty="0" smtClean="0">
                <a:effectLst>
                  <a:outerShdw blurRad="38100" dist="38100" dir="2700000" algn="tl">
                    <a:srgbClr val="000000">
                      <a:alpha val="43137"/>
                    </a:srgbClr>
                  </a:outerShdw>
                </a:effectLst>
                <a:latin typeface="Georgia" panose="02040502050405020303" pitchFamily="18" charset="0"/>
              </a:rPr>
              <a:t>15 </a:t>
            </a:r>
            <a:r>
              <a:rPr lang="en-US" sz="2500" i="1" dirty="0" smtClean="0">
                <a:latin typeface="Georgia" panose="02040502050405020303" pitchFamily="18" charset="0"/>
              </a:rPr>
              <a:t>If </a:t>
            </a:r>
            <a:r>
              <a:rPr lang="en-US" sz="2500" i="1" dirty="0">
                <a:latin typeface="Georgia" panose="02040502050405020303" pitchFamily="18" charset="0"/>
              </a:rPr>
              <a:t>anyone’s work is burned, he will suffer loss; but he himself will be saved, yet so as through fire</a:t>
            </a:r>
            <a:r>
              <a:rPr lang="en-US" sz="2500" i="1" dirty="0" smtClean="0">
                <a:latin typeface="Georgia" panose="02040502050405020303" pitchFamily="18" charset="0"/>
              </a:rPr>
              <a:t>.</a:t>
            </a:r>
            <a:endParaRPr lang="en-US" sz="2500" i="1" dirty="0">
              <a:latin typeface="Georgia" panose="02040502050405020303" pitchFamily="18" charset="0"/>
            </a:endParaRPr>
          </a:p>
        </p:txBody>
      </p:sp>
      <p:sp>
        <p:nvSpPr>
          <p:cNvPr id="6"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3:10-15 </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336838281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3:10-15</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04801" y="1143000"/>
            <a:ext cx="8686799" cy="5755422"/>
          </a:xfrm>
          <a:prstGeom prst="rect">
            <a:avLst/>
          </a:prstGeom>
          <a:noFill/>
          <a:effectLst/>
        </p:spPr>
        <p:txBody>
          <a:bodyPr wrap="square" rtlCol="0">
            <a:spAutoFit/>
          </a:bodyPr>
          <a:lstStyle/>
          <a:p>
            <a:pPr marL="511175" indent="-457200">
              <a:spcAft>
                <a:spcPts val="1200"/>
              </a:spcAft>
              <a:buFont typeface="+mj-lt"/>
              <a:buAutoNum type="arabicPeriod" startAt="2"/>
            </a:pPr>
            <a:r>
              <a:rPr lang="en-US" sz="2400" b="1" i="1" dirty="0" smtClean="0">
                <a:effectLst>
                  <a:outerShdw blurRad="38100" dist="38100" dir="2700000" algn="tl">
                    <a:srgbClr val="000000">
                      <a:alpha val="43137"/>
                    </a:srgbClr>
                  </a:outerShdw>
                </a:effectLst>
                <a:latin typeface="Cambria" pitchFamily="18" charset="0"/>
              </a:rPr>
              <a:t>Building </a:t>
            </a:r>
            <a:r>
              <a:rPr lang="en-US" sz="2400" b="1" dirty="0" smtClean="0">
                <a:effectLst>
                  <a:outerShdw blurRad="38100" dist="38100" dir="2700000" algn="tl">
                    <a:srgbClr val="000000">
                      <a:alpha val="43137"/>
                    </a:srgbClr>
                  </a:outerShdw>
                </a:effectLst>
                <a:latin typeface="Cambria" pitchFamily="18" charset="0"/>
              </a:rPr>
              <a:t>(3:10-15).</a:t>
            </a:r>
          </a:p>
          <a:p>
            <a:pPr marL="53975">
              <a:tabLst>
                <a:tab pos="457200" algn="l"/>
              </a:tabLst>
            </a:pPr>
            <a:r>
              <a:rPr lang="en-US" sz="2400" b="1" dirty="0">
                <a:effectLst>
                  <a:outerShdw blurRad="38100" dist="38100" dir="2700000" algn="tl">
                    <a:srgbClr val="000000">
                      <a:alpha val="43137"/>
                    </a:srgbClr>
                  </a:outerShdw>
                </a:effectLst>
                <a:latin typeface="Cambria" pitchFamily="18" charset="0"/>
              </a:rPr>
              <a:t>	</a:t>
            </a:r>
            <a:r>
              <a:rPr lang="en-US" sz="2400" b="1" dirty="0" smtClean="0">
                <a:latin typeface="Cambria" pitchFamily="18" charset="0"/>
              </a:rPr>
              <a:t>After using the </a:t>
            </a:r>
            <a:r>
              <a:rPr lang="en-US" sz="2400" b="1" i="1" u="sng" dirty="0" smtClean="0">
                <a:latin typeface="Cambria" pitchFamily="18" charset="0"/>
              </a:rPr>
              <a:t>field</a:t>
            </a:r>
            <a:r>
              <a:rPr lang="en-US" sz="2400" b="1" dirty="0" smtClean="0">
                <a:latin typeface="Cambria" pitchFamily="18" charset="0"/>
              </a:rPr>
              <a:t> </a:t>
            </a:r>
            <a:r>
              <a:rPr lang="en-US" sz="2400" b="1" i="1" dirty="0" smtClean="0">
                <a:latin typeface="Cambria" pitchFamily="18" charset="0"/>
              </a:rPr>
              <a:t>and</a:t>
            </a:r>
            <a:r>
              <a:rPr lang="en-US" sz="2400" b="1" dirty="0" smtClean="0">
                <a:latin typeface="Cambria" pitchFamily="18" charset="0"/>
              </a:rPr>
              <a:t> </a:t>
            </a:r>
            <a:r>
              <a:rPr lang="en-US" sz="2400" b="1" i="1" u="sng" dirty="0" smtClean="0">
                <a:latin typeface="Cambria" pitchFamily="18" charset="0"/>
              </a:rPr>
              <a:t>sower</a:t>
            </a:r>
            <a:r>
              <a:rPr lang="en-US" sz="2400" b="1" dirty="0" smtClean="0">
                <a:latin typeface="Cambria" pitchFamily="18" charset="0"/>
              </a:rPr>
              <a:t> image to emphasize the Corinthians’ desperate need for </a:t>
            </a:r>
            <a:r>
              <a:rPr lang="en-US" sz="2400" b="1" i="1" dirty="0" smtClean="0">
                <a:latin typeface="Cambria" pitchFamily="18" charset="0"/>
              </a:rPr>
              <a:t>guided</a:t>
            </a:r>
            <a:r>
              <a:rPr lang="en-US" sz="2400" b="1" dirty="0" smtClean="0">
                <a:latin typeface="Cambria" pitchFamily="18" charset="0"/>
              </a:rPr>
              <a:t> spiritual growth toward maturity, Paul suddenly changes metaphors and describes the Corinthian church as a building. </a:t>
            </a:r>
          </a:p>
          <a:p>
            <a:pPr marL="53975">
              <a:tabLst>
                <a:tab pos="457200" algn="l"/>
              </a:tabLst>
            </a:pPr>
            <a:endParaRPr lang="en-US" sz="1200" b="1" dirty="0" smtClean="0">
              <a:latin typeface="Cambria" pitchFamily="18" charset="0"/>
            </a:endParaRPr>
          </a:p>
          <a:p>
            <a:pPr marL="53975">
              <a:spcAft>
                <a:spcPts val="1200"/>
              </a:spcAft>
              <a:tabLst>
                <a:tab pos="457200" algn="l"/>
              </a:tabLst>
            </a:pPr>
            <a:r>
              <a:rPr lang="en-US" sz="2400" b="1" dirty="0">
                <a:latin typeface="Cambria" pitchFamily="18" charset="0"/>
              </a:rPr>
              <a:t>	</a:t>
            </a:r>
            <a:r>
              <a:rPr lang="en-US" sz="2400" b="1" dirty="0" smtClean="0">
                <a:latin typeface="Cambria" pitchFamily="18" charset="0"/>
              </a:rPr>
              <a:t>This image stresses the quality they should strive for in constructing their spiritual structure.  He escorts them through each stage, from laying the foundation, through actual construction and on to the final inspection.</a:t>
            </a:r>
          </a:p>
          <a:p>
            <a:pPr marL="53975">
              <a:spcAft>
                <a:spcPts val="1200"/>
              </a:spcAft>
              <a:tabLst>
                <a:tab pos="457200" algn="l"/>
              </a:tabLst>
            </a:pPr>
            <a:r>
              <a:rPr lang="en-US" sz="2400" b="1" dirty="0">
                <a:latin typeface="Cambria" pitchFamily="18" charset="0"/>
              </a:rPr>
              <a:t>	</a:t>
            </a:r>
            <a:r>
              <a:rPr lang="en-US" sz="2400" b="1" dirty="0" smtClean="0">
                <a:latin typeface="Cambria" pitchFamily="18" charset="0"/>
              </a:rPr>
              <a:t>As the original planter of the church in Corinth, Paul regarded himself as the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wise master builder.”  </a:t>
            </a:r>
            <a:r>
              <a:rPr lang="en-US" sz="2400" b="1" dirty="0" smtClean="0">
                <a:latin typeface="Cambria" pitchFamily="18" charset="0"/>
              </a:rPr>
              <a:t>Just as his calling as an apostle was a </a:t>
            </a:r>
            <a:r>
              <a:rPr lang="en-US" sz="2400" b="1" i="1" dirty="0" smtClean="0">
                <a:latin typeface="Cambria" pitchFamily="18" charset="0"/>
              </a:rPr>
              <a:t>gift of grace</a:t>
            </a:r>
            <a:r>
              <a:rPr lang="en-US" sz="2400" b="1" dirty="0" smtClean="0">
                <a:latin typeface="Cambria" pitchFamily="18" charset="0"/>
              </a:rPr>
              <a:t>, so his specific work at Corinth was </a:t>
            </a:r>
            <a:r>
              <a:rPr lang="en-US" sz="2400" b="1" i="1" dirty="0" smtClean="0">
                <a:latin typeface="Cambria" pitchFamily="18" charset="0"/>
              </a:rPr>
              <a:t>“according to the grace of God given to him”</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3:10</a:t>
            </a:r>
            <a:r>
              <a:rPr lang="en-US" sz="2400" b="1" dirty="0" smtClean="0">
                <a:latin typeface="Cambria" pitchFamily="18" charset="0"/>
              </a:rPr>
              <a:t>). </a:t>
            </a:r>
          </a:p>
        </p:txBody>
      </p:sp>
    </p:spTree>
    <p:extLst>
      <p:ext uri="{BB962C8B-B14F-4D97-AF65-F5344CB8AC3E}">
        <p14:creationId xmlns:p14="http://schemas.microsoft.com/office/powerpoint/2010/main" xmlns="" val="277774002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10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wipe(left)">
                                      <p:cBhvr>
                                        <p:cTn id="22"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2206" y="1295399"/>
            <a:ext cx="8446994" cy="4832092"/>
          </a:xfrm>
          <a:prstGeom prst="rect">
            <a:avLst/>
          </a:prstGeom>
          <a:noFill/>
          <a:effectLst/>
        </p:spPr>
        <p:txBody>
          <a:bodyPr wrap="square" rtlCol="0">
            <a:spAutoFit/>
          </a:bodyPr>
          <a:lstStyle/>
          <a:p>
            <a:pPr>
              <a:tabLst>
                <a:tab pos="457200" algn="l"/>
              </a:tabLst>
            </a:pPr>
            <a:r>
              <a:rPr lang="en-US" sz="238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So Paul highlights several major themes </a:t>
            </a:r>
            <a:r>
              <a:rPr lang="en-US" sz="2400" b="1" dirty="0">
                <a:latin typeface="Cambria" panose="02040503050406030204" pitchFamily="18" charset="0"/>
                <a:ea typeface="Cambria" panose="02040503050406030204" pitchFamily="18" charset="0"/>
              </a:rPr>
              <a:t>important to </a:t>
            </a:r>
            <a:r>
              <a:rPr lang="en-US" sz="2400" b="1" dirty="0" smtClean="0">
                <a:latin typeface="Cambria" panose="02040503050406030204" pitchFamily="18" charset="0"/>
                <a:ea typeface="Cambria" panose="02040503050406030204" pitchFamily="18" charset="0"/>
              </a:rPr>
              <a:t>the ongoing </a:t>
            </a:r>
            <a:r>
              <a:rPr lang="en-US" sz="2400" b="1" dirty="0">
                <a:latin typeface="Cambria" panose="02040503050406030204" pitchFamily="18" charset="0"/>
                <a:ea typeface="Cambria" panose="02040503050406030204" pitchFamily="18" charset="0"/>
              </a:rPr>
              <a:t>process of </a:t>
            </a:r>
            <a:r>
              <a:rPr lang="en-US" sz="2400" b="1" dirty="0" smtClean="0">
                <a:latin typeface="Cambria" panose="02040503050406030204" pitchFamily="18" charset="0"/>
                <a:ea typeface="Cambria" panose="02040503050406030204" pitchFamily="18" charset="0"/>
              </a:rPr>
              <a:t>“</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Sanctification</a:t>
            </a:r>
            <a:r>
              <a:rPr lang="en-US" sz="2400" b="1" dirty="0">
                <a:latin typeface="Cambria" panose="02040503050406030204" pitchFamily="18" charset="0"/>
                <a:ea typeface="Cambria" panose="02040503050406030204" pitchFamily="18" charset="0"/>
              </a:rPr>
              <a:t>.” </a:t>
            </a:r>
          </a:p>
          <a:p>
            <a:pPr>
              <a:tabLst>
                <a:tab pos="341313" algn="l"/>
              </a:tabLst>
            </a:pPr>
            <a:endParaRPr lang="en-US" sz="1200" b="1" dirty="0">
              <a:latin typeface="Cambria" panose="02040503050406030204" pitchFamily="18" charset="0"/>
              <a:ea typeface="Cambria" panose="02040503050406030204" pitchFamily="18" charset="0"/>
            </a:endParaRPr>
          </a:p>
          <a:p>
            <a:pPr marL="690563" indent="-342900" fontAlgn="base">
              <a:spcBef>
                <a:spcPts val="600"/>
              </a:spcBef>
              <a:spcAft>
                <a:spcPts val="1200"/>
              </a:spcAft>
              <a:buSzPct val="80000"/>
              <a:buFont typeface="Wingdings" panose="05000000000000000000" pitchFamily="2" charset="2"/>
              <a:buChar char="Ø"/>
              <a:tabLst>
                <a:tab pos="341313" algn="l"/>
              </a:tabLst>
            </a:pP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Unity Among Believers</a:t>
            </a:r>
            <a:r>
              <a:rPr lang="en-US" sz="2400" b="1" dirty="0" smtClean="0">
                <a:latin typeface="Cambria" panose="02040503050406030204" pitchFamily="18" charset="0"/>
                <a:ea typeface="Cambria" panose="02040503050406030204" pitchFamily="18" charset="0"/>
              </a:rPr>
              <a:t> – focusing </a:t>
            </a:r>
            <a:r>
              <a:rPr lang="en-US" sz="2400" b="1" dirty="0">
                <a:latin typeface="Cambria" panose="02040503050406030204" pitchFamily="18" charset="0"/>
                <a:ea typeface="Cambria" panose="02040503050406030204" pitchFamily="18" charset="0"/>
              </a:rPr>
              <a:t>on </a:t>
            </a:r>
            <a:r>
              <a:rPr lang="en-US" sz="2400" b="1" dirty="0" smtClean="0">
                <a:latin typeface="Cambria" panose="02040503050406030204" pitchFamily="18" charset="0"/>
                <a:ea typeface="Cambria" panose="02040503050406030204" pitchFamily="18" charset="0"/>
              </a:rPr>
              <a:t>Christ    </a:t>
            </a:r>
            <a:endParaRPr lang="en-US" sz="2400" b="1" dirty="0">
              <a:latin typeface="Cambria" panose="02040503050406030204" pitchFamily="18" charset="0"/>
              <a:ea typeface="Cambria" panose="02040503050406030204" pitchFamily="18" charset="0"/>
            </a:endParaRPr>
          </a:p>
          <a:p>
            <a:pPr marL="690563" indent="-342900" fontAlgn="base">
              <a:spcBef>
                <a:spcPts val="600"/>
              </a:spcBef>
              <a:spcAft>
                <a:spcPts val="1200"/>
              </a:spcAft>
              <a:buSzPct val="80000"/>
              <a:buFont typeface="Wingdings" panose="05000000000000000000" pitchFamily="2" charset="2"/>
              <a:buChar char="Ø"/>
              <a:tabLst>
                <a:tab pos="341313" algn="l"/>
              </a:tabLst>
            </a:pPr>
            <a:r>
              <a:rPr lang="en-US"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Spiritual Freedom</a:t>
            </a:r>
            <a:r>
              <a:rPr lang="en-US" sz="2400" b="1" dirty="0">
                <a:latin typeface="Cambria" panose="02040503050406030204" pitchFamily="18" charset="0"/>
                <a:ea typeface="Cambria" panose="02040503050406030204" pitchFamily="18" charset="0"/>
              </a:rPr>
              <a:t> – </a:t>
            </a:r>
            <a:r>
              <a:rPr lang="en-US" sz="2400" b="1" dirty="0" smtClean="0">
                <a:latin typeface="Cambria" panose="02040503050406030204" pitchFamily="18" charset="0"/>
                <a:ea typeface="Cambria" panose="02040503050406030204" pitchFamily="18" charset="0"/>
              </a:rPr>
              <a:t>sacrificing for </a:t>
            </a:r>
            <a:r>
              <a:rPr lang="en-US" sz="2400" b="1" dirty="0">
                <a:latin typeface="Cambria" panose="02040503050406030204" pitchFamily="18" charset="0"/>
                <a:ea typeface="Cambria" panose="02040503050406030204" pitchFamily="18" charset="0"/>
              </a:rPr>
              <a:t>weaker </a:t>
            </a:r>
            <a:r>
              <a:rPr lang="en-US" sz="2400" b="1" dirty="0" smtClean="0">
                <a:latin typeface="Cambria" panose="02040503050406030204" pitchFamily="18" charset="0"/>
                <a:ea typeface="Cambria" panose="02040503050406030204" pitchFamily="18" charset="0"/>
              </a:rPr>
              <a:t>brethren</a:t>
            </a:r>
            <a:endParaRPr lang="en-US" sz="2400" b="1" dirty="0">
              <a:latin typeface="Cambria" panose="02040503050406030204" pitchFamily="18" charset="0"/>
              <a:ea typeface="Cambria" panose="02040503050406030204" pitchFamily="18" charset="0"/>
            </a:endParaRPr>
          </a:p>
          <a:p>
            <a:pPr marL="690563" indent="-342900" fontAlgn="base">
              <a:spcBef>
                <a:spcPts val="600"/>
              </a:spcBef>
              <a:spcAft>
                <a:spcPts val="1200"/>
              </a:spcAft>
              <a:buSzPct val="80000"/>
              <a:buFont typeface="Wingdings" panose="05000000000000000000" pitchFamily="2" charset="2"/>
              <a:buChar char="Ø"/>
              <a:tabLst>
                <a:tab pos="341313" algn="l"/>
              </a:tabLst>
            </a:pPr>
            <a:r>
              <a:rPr lang="en-US"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Holy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Living</a:t>
            </a: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 our witness </a:t>
            </a:r>
            <a:r>
              <a:rPr lang="en-US" sz="2400" b="1" dirty="0">
                <a:latin typeface="Cambria" panose="02040503050406030204" pitchFamily="18" charset="0"/>
                <a:ea typeface="Cambria" panose="02040503050406030204" pitchFamily="18" charset="0"/>
              </a:rPr>
              <a:t>to unbelievers </a:t>
            </a:r>
            <a:r>
              <a:rPr lang="en-US" sz="2400" b="1" dirty="0" smtClean="0">
                <a:latin typeface="Cambria" panose="02040503050406030204" pitchFamily="18" charset="0"/>
                <a:ea typeface="Cambria" panose="02040503050406030204" pitchFamily="18" charset="0"/>
              </a:rPr>
              <a:t> </a:t>
            </a:r>
            <a:endParaRPr lang="en-US" sz="2400" b="1" dirty="0">
              <a:latin typeface="Cambria" panose="02040503050406030204" pitchFamily="18" charset="0"/>
              <a:ea typeface="Cambria" panose="02040503050406030204" pitchFamily="18" charset="0"/>
            </a:endParaRPr>
          </a:p>
          <a:p>
            <a:pPr marL="690563" indent="-342900" fontAlgn="base">
              <a:spcBef>
                <a:spcPts val="600"/>
              </a:spcBef>
              <a:spcAft>
                <a:spcPts val="1200"/>
              </a:spcAft>
              <a:buSzPct val="80000"/>
              <a:buFont typeface="Wingdings" panose="05000000000000000000" pitchFamily="2" charset="2"/>
              <a:buChar char="Ø"/>
              <a:tabLst>
                <a:tab pos="341313" algn="l"/>
              </a:tabLst>
            </a:pPr>
            <a:r>
              <a:rPr lang="en-US"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Church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Discipline</a:t>
            </a: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 dealing </a:t>
            </a:r>
            <a:r>
              <a:rPr lang="en-US" sz="2400" b="1" dirty="0">
                <a:latin typeface="Cambria" panose="02040503050406030204" pitchFamily="18" charset="0"/>
                <a:ea typeface="Cambria" panose="02040503050406030204" pitchFamily="18" charset="0"/>
              </a:rPr>
              <a:t>with immorality </a:t>
            </a:r>
            <a:r>
              <a:rPr lang="en-US" sz="2400" b="1" dirty="0" smtClean="0">
                <a:latin typeface="Cambria" panose="02040503050406030204" pitchFamily="18" charset="0"/>
                <a:ea typeface="Cambria" panose="02040503050406030204" pitchFamily="18" charset="0"/>
              </a:rPr>
              <a:t> </a:t>
            </a:r>
            <a:endParaRPr lang="en-US" sz="2400" b="1" dirty="0">
              <a:latin typeface="Cambria" panose="02040503050406030204" pitchFamily="18" charset="0"/>
              <a:ea typeface="Cambria" panose="02040503050406030204" pitchFamily="18" charset="0"/>
            </a:endParaRPr>
          </a:p>
          <a:p>
            <a:pPr marL="690563" indent="-342900" fontAlgn="base">
              <a:spcBef>
                <a:spcPts val="600"/>
              </a:spcBef>
              <a:spcAft>
                <a:spcPts val="1200"/>
              </a:spcAft>
              <a:buSzPct val="80000"/>
              <a:buFont typeface="Wingdings" panose="05000000000000000000" pitchFamily="2" charset="2"/>
              <a:buChar char="Ø"/>
              <a:tabLst>
                <a:tab pos="341313" algn="l"/>
              </a:tabLst>
            </a:pPr>
            <a:r>
              <a:rPr lang="en-US"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Proper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Worship</a:t>
            </a: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 misuse </a:t>
            </a:r>
            <a:r>
              <a:rPr lang="en-US" sz="2400" b="1" dirty="0">
                <a:latin typeface="Cambria" panose="02040503050406030204" pitchFamily="18" charset="0"/>
                <a:ea typeface="Cambria" panose="02040503050406030204" pitchFamily="18" charset="0"/>
              </a:rPr>
              <a:t>of spiritual gifts </a:t>
            </a:r>
          </a:p>
          <a:p>
            <a:pPr marL="690563" indent="-342900" fontAlgn="base">
              <a:spcBef>
                <a:spcPts val="600"/>
              </a:spcBef>
              <a:spcAft>
                <a:spcPts val="1200"/>
              </a:spcAft>
              <a:buSzPct val="80000"/>
              <a:buFont typeface="Wingdings" panose="05000000000000000000" pitchFamily="2" charset="2"/>
              <a:buChar char="Ø"/>
              <a:tabLst>
                <a:tab pos="341313" algn="l"/>
              </a:tabLst>
            </a:pP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Hope </a:t>
            </a:r>
            <a:r>
              <a:rPr lang="en-US"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of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Resurrection</a:t>
            </a: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 misunderstandings resurrection</a:t>
            </a:r>
            <a:r>
              <a:rPr lang="en-US" sz="2400" b="1" dirty="0">
                <a:latin typeface="Cambria" panose="02040503050406030204" pitchFamily="18" charset="0"/>
                <a:ea typeface="Cambria" panose="02040503050406030204" pitchFamily="18" charset="0"/>
              </a:rPr>
              <a:t> </a:t>
            </a:r>
          </a:p>
        </p:txBody>
      </p:sp>
      <p:sp>
        <p:nvSpPr>
          <p:cNvPr id="6" name="Title 1"/>
          <p:cNvSpPr>
            <a:spLocks noGrp="1"/>
          </p:cNvSpPr>
          <p:nvPr>
            <p:ph type="title"/>
          </p:nvPr>
        </p:nvSpPr>
        <p:spPr>
          <a:xfrm>
            <a:off x="304800" y="184150"/>
            <a:ext cx="85344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a:t>
            </a:r>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Introduction</a:t>
            </a:r>
          </a:p>
        </p:txBody>
      </p:sp>
      <p:pic>
        <p:nvPicPr>
          <p:cNvPr id="8" name="Picture 5" descr="Scroll.png"/>
          <p:cNvPicPr>
            <a:picLocks noChangeAspect="1"/>
          </p:cNvPicPr>
          <p:nvPr/>
        </p:nvPicPr>
        <p:blipFill>
          <a:blip r:embed="rId3" cstate="print"/>
          <a:srcRect/>
          <a:stretch>
            <a:fillRect/>
          </a:stretch>
        </p:blipFill>
        <p:spPr bwMode="auto">
          <a:xfrm>
            <a:off x="7086600" y="323850"/>
            <a:ext cx="1528482"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407247479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10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wipe(left)">
                                      <p:cBhvr>
                                        <p:cTn id="22" dur="10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wipe(left)">
                                      <p:cBhvr>
                                        <p:cTn id="27" dur="10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wipe(left)">
                                      <p:cBhvr>
                                        <p:cTn id="32" dur="10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wipe(left)">
                                      <p:cBhvr>
                                        <p:cTn id="37" dur="10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3:10-15</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04801" y="1143000"/>
            <a:ext cx="8686799" cy="5755422"/>
          </a:xfrm>
          <a:prstGeom prst="rect">
            <a:avLst/>
          </a:prstGeom>
          <a:noFill/>
          <a:effectLst/>
        </p:spPr>
        <p:txBody>
          <a:bodyPr wrap="square" rtlCol="0">
            <a:spAutoFit/>
          </a:bodyPr>
          <a:lstStyle/>
          <a:p>
            <a:pPr marL="53975">
              <a:tabLst>
                <a:tab pos="457200" algn="l"/>
              </a:tabLst>
            </a:pPr>
            <a:r>
              <a:rPr lang="en-US" sz="2400" b="1" dirty="0">
                <a:effectLst>
                  <a:outerShdw blurRad="38100" dist="38100" dir="2700000" algn="tl">
                    <a:srgbClr val="000000">
                      <a:alpha val="43137"/>
                    </a:srgbClr>
                  </a:outerShdw>
                </a:effectLst>
                <a:latin typeface="Cambria" pitchFamily="18" charset="0"/>
              </a:rPr>
              <a:t>	</a:t>
            </a:r>
            <a:r>
              <a:rPr lang="en-US" sz="2400" b="1" dirty="0" smtClean="0">
                <a:latin typeface="Cambria" pitchFamily="18" charset="0"/>
              </a:rPr>
              <a:t>Neither the wisdom nor the skill, neither the plan nor the resources, for building the foundation of the church had come from Paul. </a:t>
            </a:r>
          </a:p>
          <a:p>
            <a:pPr marL="53975">
              <a:tabLst>
                <a:tab pos="457200" algn="l"/>
              </a:tabLst>
            </a:pPr>
            <a:endParaRPr lang="en-US" sz="1200" b="1" dirty="0" smtClean="0">
              <a:latin typeface="Cambria" pitchFamily="18" charset="0"/>
            </a:endParaRPr>
          </a:p>
          <a:p>
            <a:pPr marL="53975">
              <a:spcAft>
                <a:spcPts val="1200"/>
              </a:spcAft>
              <a:tabLst>
                <a:tab pos="457200" algn="l"/>
              </a:tabLst>
            </a:pPr>
            <a:r>
              <a:rPr lang="en-US" sz="2400" b="1" dirty="0">
                <a:latin typeface="Cambria" pitchFamily="18" charset="0"/>
              </a:rPr>
              <a:t>	</a:t>
            </a:r>
            <a:r>
              <a:rPr lang="en-US" sz="2400" b="1" i="1" dirty="0" smtClean="0">
                <a:effectLst>
                  <a:outerShdw blurRad="38100" dist="38100" dir="2700000" algn="tl">
                    <a:srgbClr val="000000">
                      <a:alpha val="43137"/>
                    </a:srgbClr>
                  </a:outerShdw>
                </a:effectLst>
                <a:latin typeface="Cambria" pitchFamily="18" charset="0"/>
              </a:rPr>
              <a:t>Everything</a:t>
            </a:r>
            <a:r>
              <a:rPr lang="en-US" sz="2400" b="1" dirty="0" smtClean="0">
                <a:latin typeface="Cambria" pitchFamily="18" charset="0"/>
              </a:rPr>
              <a:t> came from God Himself.  This foundation upon which the ministers in Corinth could build is none other than Jesus Christ Himself, the message of His person and work, which constitutes the gospel of salvation (</a:t>
            </a:r>
            <a:r>
              <a:rPr lang="en-US" sz="2400" b="1" dirty="0" smtClean="0">
                <a:effectLst>
                  <a:outerShdw blurRad="38100" dist="38100" dir="2700000" algn="tl">
                    <a:srgbClr val="000000">
                      <a:alpha val="43137"/>
                    </a:srgbClr>
                  </a:outerShdw>
                </a:effectLst>
                <a:latin typeface="Cambria" pitchFamily="18" charset="0"/>
              </a:rPr>
              <a:t>3:11</a:t>
            </a:r>
            <a:r>
              <a:rPr lang="en-US" sz="2400" b="1" dirty="0" smtClean="0">
                <a:latin typeface="Cambria" pitchFamily="18" charset="0"/>
              </a:rPr>
              <a:t>). </a:t>
            </a:r>
          </a:p>
          <a:p>
            <a:pPr marL="53975">
              <a:spcAft>
                <a:spcPts val="1200"/>
              </a:spcAft>
              <a:tabLst>
                <a:tab pos="457200" algn="l"/>
              </a:tabLst>
            </a:pPr>
            <a:r>
              <a:rPr lang="en-US" sz="2400" b="1" dirty="0">
                <a:latin typeface="Cambria" pitchFamily="18" charset="0"/>
              </a:rPr>
              <a:t>	</a:t>
            </a:r>
            <a:r>
              <a:rPr lang="en-US" sz="2400" b="1" dirty="0" smtClean="0">
                <a:latin typeface="Cambria" pitchFamily="18" charset="0"/>
              </a:rPr>
              <a:t>After underscoring the importance of the foundation of Jesus Christ, Paul warns the Corinthians about the need for care in their part of the construction work (</a:t>
            </a:r>
            <a:r>
              <a:rPr lang="en-US" sz="2400" b="1" dirty="0" smtClean="0">
                <a:effectLst>
                  <a:outerShdw blurRad="38100" dist="38100" dir="2700000" algn="tl">
                    <a:srgbClr val="000000">
                      <a:alpha val="43137"/>
                    </a:srgbClr>
                  </a:outerShdw>
                </a:effectLst>
                <a:latin typeface="Cambria" pitchFamily="18" charset="0"/>
              </a:rPr>
              <a:t>3:10d</a:t>
            </a:r>
            <a:r>
              <a:rPr lang="en-US" sz="2400" b="1" dirty="0" smtClean="0">
                <a:latin typeface="Cambria" pitchFamily="18" charset="0"/>
              </a:rPr>
              <a:t>), focusing on the quality of their work. </a:t>
            </a:r>
          </a:p>
          <a:p>
            <a:pPr marL="53975">
              <a:spcAft>
                <a:spcPts val="1200"/>
              </a:spcAft>
              <a:tabLst>
                <a:tab pos="457200" algn="l"/>
              </a:tabLst>
            </a:pPr>
            <a:r>
              <a:rPr lang="en-US" sz="2400" b="1" dirty="0">
                <a:latin typeface="Cambria" pitchFamily="18" charset="0"/>
              </a:rPr>
              <a:t>	</a:t>
            </a:r>
            <a:r>
              <a:rPr lang="en-US" sz="2400" b="1" dirty="0" smtClean="0">
                <a:latin typeface="Cambria" pitchFamily="18" charset="0"/>
              </a:rPr>
              <a:t>He urges them to use only the best materials, long-lasting, priceless elements like gold, silver, and precious stones. </a:t>
            </a:r>
          </a:p>
        </p:txBody>
      </p:sp>
    </p:spTree>
    <p:extLst>
      <p:ext uri="{BB962C8B-B14F-4D97-AF65-F5344CB8AC3E}">
        <p14:creationId xmlns:p14="http://schemas.microsoft.com/office/powerpoint/2010/main" xmlns="" val="401183578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10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wipe(left)">
                                      <p:cBhvr>
                                        <p:cTn id="22"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3:10-15</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04801" y="1219200"/>
            <a:ext cx="8449235" cy="4801314"/>
          </a:xfrm>
          <a:prstGeom prst="rect">
            <a:avLst/>
          </a:prstGeom>
          <a:noFill/>
          <a:effectLst/>
        </p:spPr>
        <p:txBody>
          <a:bodyPr wrap="square" rtlCol="0">
            <a:spAutoFit/>
          </a:bodyPr>
          <a:lstStyle/>
          <a:p>
            <a:pPr marL="53975">
              <a:tabLst>
                <a:tab pos="457200" algn="l"/>
              </a:tabLst>
            </a:pPr>
            <a:r>
              <a:rPr lang="en-US" sz="2400" b="1" dirty="0">
                <a:effectLst>
                  <a:outerShdw blurRad="38100" dist="38100" dir="2700000" algn="tl">
                    <a:srgbClr val="000000">
                      <a:alpha val="43137"/>
                    </a:srgbClr>
                  </a:outerShdw>
                </a:effectLst>
                <a:latin typeface="Cambria" pitchFamily="18" charset="0"/>
              </a:rPr>
              <a:t>	</a:t>
            </a:r>
            <a:r>
              <a:rPr lang="en-US" sz="2400" b="1" dirty="0" smtClean="0">
                <a:latin typeface="Cambria" pitchFamily="18" charset="0"/>
              </a:rPr>
              <a:t>They are to avoid altogether the flimsy and flammable cheap materials like wood, hay, and straw (</a:t>
            </a:r>
            <a:r>
              <a:rPr lang="en-US" sz="2400" b="1" dirty="0" smtClean="0">
                <a:effectLst>
                  <a:outerShdw blurRad="38100" dist="38100" dir="2700000" algn="tl">
                    <a:srgbClr val="000000">
                      <a:alpha val="43137"/>
                    </a:srgbClr>
                  </a:outerShdw>
                </a:effectLst>
                <a:latin typeface="Cambria" pitchFamily="18" charset="0"/>
              </a:rPr>
              <a:t>3:12</a:t>
            </a:r>
            <a:r>
              <a:rPr lang="en-US" sz="2400" b="1" dirty="0" smtClean="0">
                <a:latin typeface="Cambria" pitchFamily="18" charset="0"/>
              </a:rPr>
              <a:t>).</a:t>
            </a:r>
          </a:p>
          <a:p>
            <a:pPr marL="53975">
              <a:tabLst>
                <a:tab pos="457200" algn="l"/>
              </a:tabLst>
            </a:pPr>
            <a:endParaRPr lang="en-US" sz="1200" b="1" dirty="0" smtClean="0">
              <a:latin typeface="Cambria" pitchFamily="18" charset="0"/>
            </a:endParaRPr>
          </a:p>
          <a:p>
            <a:pPr marL="53975">
              <a:spcAft>
                <a:spcPts val="1200"/>
              </a:spcAft>
              <a:tabLst>
                <a:tab pos="457200" algn="l"/>
              </a:tabLst>
            </a:pPr>
            <a:r>
              <a:rPr lang="en-US" sz="2400" b="1" dirty="0">
                <a:latin typeface="Cambria" pitchFamily="18" charset="0"/>
              </a:rPr>
              <a:t>	</a:t>
            </a:r>
            <a:r>
              <a:rPr lang="en-US" sz="2400" b="1" dirty="0" smtClean="0">
                <a:latin typeface="Cambria" pitchFamily="18" charset="0"/>
              </a:rPr>
              <a:t>Paul warns that the quality of each builder’s work will be tested by fire (</a:t>
            </a:r>
            <a:r>
              <a:rPr lang="en-US" sz="2400" b="1" dirty="0" smtClean="0">
                <a:effectLst>
                  <a:outerShdw blurRad="38100" dist="38100" dir="2700000" algn="tl">
                    <a:srgbClr val="000000">
                      <a:alpha val="43137"/>
                    </a:srgbClr>
                  </a:outerShdw>
                </a:effectLst>
                <a:latin typeface="Cambria" pitchFamily="18" charset="0"/>
              </a:rPr>
              <a:t>3:13-15</a:t>
            </a:r>
            <a:r>
              <a:rPr lang="en-US" sz="2400" b="1" dirty="0" smtClean="0">
                <a:latin typeface="Cambria" pitchFamily="18" charset="0"/>
              </a:rPr>
              <a:t>). </a:t>
            </a:r>
          </a:p>
          <a:p>
            <a:pPr marL="53975">
              <a:spcAft>
                <a:spcPts val="1200"/>
              </a:spcAft>
              <a:tabLst>
                <a:tab pos="457200" algn="l"/>
              </a:tabLst>
            </a:pPr>
            <a:r>
              <a:rPr lang="en-US" sz="2400" b="1" dirty="0">
                <a:latin typeface="Cambria" pitchFamily="18" charset="0"/>
              </a:rPr>
              <a:t>	</a:t>
            </a:r>
            <a:r>
              <a:rPr lang="en-US" sz="2400" b="1" i="1" dirty="0" smtClean="0">
                <a:latin typeface="Cambria" pitchFamily="18" charset="0"/>
              </a:rPr>
              <a:t>“Each one’s work will become clear, for </a:t>
            </a:r>
            <a:r>
              <a:rPr lang="en-US" sz="2400" b="1" i="1" u="sng" dirty="0" smtClean="0">
                <a:effectLst>
                  <a:outerShdw blurRad="38100" dist="38100" dir="2700000" algn="tl">
                    <a:srgbClr val="000000">
                      <a:alpha val="43137"/>
                    </a:srgbClr>
                  </a:outerShdw>
                </a:effectLst>
                <a:latin typeface="Cambria" pitchFamily="18" charset="0"/>
              </a:rPr>
              <a:t>the</a:t>
            </a:r>
            <a:r>
              <a:rPr lang="en-US" sz="2400" b="1" dirty="0" smtClean="0">
                <a:latin typeface="Cambria" pitchFamily="18" charset="0"/>
              </a:rPr>
              <a:t> </a:t>
            </a:r>
            <a:r>
              <a:rPr lang="en-US" sz="2400" b="1" i="1" u="sng" dirty="0" smtClean="0">
                <a:effectLst>
                  <a:outerShdw blurRad="38100" dist="38100" dir="2700000" algn="tl">
                    <a:srgbClr val="000000">
                      <a:alpha val="43137"/>
                    </a:srgbClr>
                  </a:outerShdw>
                </a:effectLst>
                <a:latin typeface="Cambria" pitchFamily="18" charset="0"/>
              </a:rPr>
              <a:t>day</a:t>
            </a:r>
            <a:r>
              <a:rPr lang="en-US" sz="2400" b="1" i="1" dirty="0" smtClean="0">
                <a:effectLst>
                  <a:outerShdw blurRad="38100" dist="38100" dir="2700000" algn="tl">
                    <a:srgbClr val="000000">
                      <a:alpha val="43137"/>
                    </a:srgbClr>
                  </a:outerShdw>
                </a:effectLst>
                <a:latin typeface="Cambria" pitchFamily="18" charset="0"/>
              </a:rPr>
              <a:t> </a:t>
            </a:r>
            <a:r>
              <a:rPr lang="en-US" sz="2400" b="1" i="1" dirty="0" smtClean="0">
                <a:latin typeface="Cambria" pitchFamily="18" charset="0"/>
              </a:rPr>
              <a:t>will declare it.” </a:t>
            </a:r>
            <a:r>
              <a:rPr lang="en-US" sz="2400" b="1" dirty="0" smtClean="0">
                <a:latin typeface="Cambria" pitchFamily="18" charset="0"/>
              </a:rPr>
              <a:t>(</a:t>
            </a:r>
            <a:r>
              <a:rPr lang="en-US" sz="2400" b="1" dirty="0" smtClean="0">
                <a:effectLst>
                  <a:outerShdw blurRad="38100" dist="38100" dir="2700000" algn="tl">
                    <a:srgbClr val="000000">
                      <a:alpha val="43137"/>
                    </a:srgbClr>
                  </a:outerShdw>
                </a:effectLst>
                <a:latin typeface="Cambria" pitchFamily="18" charset="0"/>
              </a:rPr>
              <a:t>3:13</a:t>
            </a:r>
            <a:r>
              <a:rPr lang="en-US" sz="2400" b="1" dirty="0" smtClean="0">
                <a:latin typeface="Cambria" pitchFamily="18" charset="0"/>
              </a:rPr>
              <a:t>).</a:t>
            </a:r>
          </a:p>
          <a:p>
            <a:pPr marL="53975">
              <a:spcAft>
                <a:spcPts val="1200"/>
              </a:spcAft>
              <a:tabLst>
                <a:tab pos="457200" algn="l"/>
              </a:tabLst>
            </a:pPr>
            <a:r>
              <a:rPr lang="en-US" sz="2400" b="1" dirty="0">
                <a:latin typeface="Cambria" pitchFamily="18" charset="0"/>
              </a:rPr>
              <a:t>	</a:t>
            </a:r>
            <a:r>
              <a:rPr lang="en-US" sz="2400" b="1" dirty="0" smtClean="0">
                <a:latin typeface="Cambria" pitchFamily="18" charset="0"/>
              </a:rPr>
              <a:t>Paul, now refers to the </a:t>
            </a:r>
            <a:r>
              <a:rPr lang="en-US" sz="2400" b="1" i="1" u="sng" dirty="0" smtClean="0">
                <a:latin typeface="Cambria" pitchFamily="18" charset="0"/>
              </a:rPr>
              <a:t>coming day of judgment </a:t>
            </a:r>
            <a:r>
              <a:rPr lang="en-US" sz="2400" b="1" dirty="0" smtClean="0">
                <a:latin typeface="Cambria" pitchFamily="18" charset="0"/>
              </a:rPr>
              <a:t>when Christ will return and judge believers for their works – not as a basis for salvation, but as a basis for rewards. </a:t>
            </a:r>
          </a:p>
          <a:p>
            <a:pPr marL="53975">
              <a:spcAft>
                <a:spcPts val="1200"/>
              </a:spcAft>
              <a:tabLst>
                <a:tab pos="457200" algn="l"/>
              </a:tabLst>
            </a:pPr>
            <a:r>
              <a:rPr lang="en-US" sz="2400" b="1" dirty="0">
                <a:latin typeface="Cambria" pitchFamily="18" charset="0"/>
              </a:rPr>
              <a:t>	</a:t>
            </a:r>
            <a:r>
              <a:rPr lang="en-US" sz="2400" b="1" dirty="0" smtClean="0">
                <a:latin typeface="Cambria" pitchFamily="18" charset="0"/>
              </a:rPr>
              <a:t>Like the works of the Corinthians our own works one day will be tested in like manner. </a:t>
            </a:r>
          </a:p>
        </p:txBody>
      </p:sp>
    </p:spTree>
    <p:extLst>
      <p:ext uri="{BB962C8B-B14F-4D97-AF65-F5344CB8AC3E}">
        <p14:creationId xmlns:p14="http://schemas.microsoft.com/office/powerpoint/2010/main" xmlns="" val="337535099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10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wipe(left)">
                                      <p:cBhvr>
                                        <p:cTn id="22" dur="10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wipe(left)">
                                      <p:cBhvr>
                                        <p:cTn id="27" dur="1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33400" y="1206500"/>
            <a:ext cx="8382000" cy="2431435"/>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800" b="1" baseline="30000" dirty="0" smtClean="0">
                <a:effectLst>
                  <a:outerShdw blurRad="38100" dist="38100" dir="2700000" algn="tl">
                    <a:srgbClr val="000000">
                      <a:alpha val="43137"/>
                    </a:srgbClr>
                  </a:outerShdw>
                </a:effectLst>
                <a:latin typeface="Georgia" panose="02040502050405020303" pitchFamily="18" charset="0"/>
              </a:rPr>
              <a:t>16 </a:t>
            </a:r>
            <a:r>
              <a:rPr lang="en-US" sz="2800" i="1" dirty="0" smtClean="0">
                <a:latin typeface="Georgia" panose="02040502050405020303" pitchFamily="18" charset="0"/>
              </a:rPr>
              <a:t>Do </a:t>
            </a:r>
            <a:r>
              <a:rPr lang="en-US" sz="2800" i="1" dirty="0">
                <a:latin typeface="Georgia" panose="02040502050405020303" pitchFamily="18" charset="0"/>
              </a:rPr>
              <a:t>you not know that you are the temple of God and that the Spirit of God dwells in you?  </a:t>
            </a:r>
            <a:r>
              <a:rPr lang="en-US" sz="2800" b="1" baseline="30000" dirty="0" smtClean="0">
                <a:effectLst>
                  <a:outerShdw blurRad="38100" dist="38100" dir="2700000" algn="tl">
                    <a:srgbClr val="000000">
                      <a:alpha val="43137"/>
                    </a:srgbClr>
                  </a:outerShdw>
                </a:effectLst>
                <a:latin typeface="Georgia" panose="02040502050405020303" pitchFamily="18" charset="0"/>
              </a:rPr>
              <a:t>17 </a:t>
            </a:r>
            <a:r>
              <a:rPr lang="en-US" sz="2800" i="1" dirty="0" smtClean="0">
                <a:latin typeface="Georgia" panose="02040502050405020303" pitchFamily="18" charset="0"/>
              </a:rPr>
              <a:t>If </a:t>
            </a:r>
            <a:r>
              <a:rPr lang="en-US" sz="2800" i="1" dirty="0">
                <a:latin typeface="Georgia" panose="02040502050405020303" pitchFamily="18" charset="0"/>
              </a:rPr>
              <a:t>anyone defiles the temple of God, God will destroy him.  For the temple of God is holy, </a:t>
            </a:r>
            <a:r>
              <a:rPr lang="en-US" sz="2800" i="1" dirty="0" smtClean="0">
                <a:latin typeface="Georgia" panose="02040502050405020303" pitchFamily="18" charset="0"/>
              </a:rPr>
              <a:t>which temple you </a:t>
            </a:r>
            <a:r>
              <a:rPr lang="en-US" sz="2800" i="1" dirty="0">
                <a:latin typeface="Georgia" panose="02040502050405020303" pitchFamily="18" charset="0"/>
              </a:rPr>
              <a:t>are.</a:t>
            </a:r>
          </a:p>
        </p:txBody>
      </p:sp>
      <p:sp>
        <p:nvSpPr>
          <p:cNvPr id="6"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3:16-17 </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166667910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3:16-17</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04801" y="1219200"/>
            <a:ext cx="8610599" cy="5016758"/>
          </a:xfrm>
          <a:prstGeom prst="rect">
            <a:avLst/>
          </a:prstGeom>
          <a:noFill/>
          <a:effectLst/>
        </p:spPr>
        <p:txBody>
          <a:bodyPr wrap="square" rtlCol="0">
            <a:spAutoFit/>
          </a:bodyPr>
          <a:lstStyle/>
          <a:p>
            <a:pPr marL="511175" indent="-457200">
              <a:spcAft>
                <a:spcPts val="1200"/>
              </a:spcAft>
              <a:buFont typeface="+mj-lt"/>
              <a:buAutoNum type="arabicPeriod" startAt="3"/>
            </a:pPr>
            <a:r>
              <a:rPr lang="en-US" sz="2400" b="1" i="1" dirty="0" smtClean="0">
                <a:effectLst>
                  <a:outerShdw blurRad="38100" dist="38100" dir="2700000" algn="tl">
                    <a:srgbClr val="000000">
                      <a:alpha val="43137"/>
                    </a:srgbClr>
                  </a:outerShdw>
                </a:effectLst>
                <a:latin typeface="Cambria" pitchFamily="18" charset="0"/>
              </a:rPr>
              <a:t>Holy Temple </a:t>
            </a:r>
            <a:r>
              <a:rPr lang="en-US" sz="2400" b="1" dirty="0" smtClean="0">
                <a:effectLst>
                  <a:outerShdw blurRad="38100" dist="38100" dir="2700000" algn="tl">
                    <a:srgbClr val="000000">
                      <a:alpha val="43137"/>
                    </a:srgbClr>
                  </a:outerShdw>
                </a:effectLst>
                <a:latin typeface="Cambria" pitchFamily="18" charset="0"/>
              </a:rPr>
              <a:t>(3:16-17).</a:t>
            </a:r>
          </a:p>
          <a:p>
            <a:pPr marL="53975">
              <a:tabLst>
                <a:tab pos="457200" algn="l"/>
              </a:tabLst>
            </a:pPr>
            <a:r>
              <a:rPr lang="en-US" sz="2400" b="1" dirty="0">
                <a:effectLst>
                  <a:outerShdw blurRad="38100" dist="38100" dir="2700000" algn="tl">
                    <a:srgbClr val="000000">
                      <a:alpha val="43137"/>
                    </a:srgbClr>
                  </a:outerShdw>
                </a:effectLst>
                <a:latin typeface="Cambria" pitchFamily="18" charset="0"/>
              </a:rPr>
              <a:t>	</a:t>
            </a:r>
            <a:r>
              <a:rPr lang="en-US" sz="2400" b="1" dirty="0" smtClean="0">
                <a:latin typeface="Cambria" pitchFamily="18" charset="0"/>
              </a:rPr>
              <a:t>Moving naturally from the image of a building project, Paul introduces the image of the local church in Corinth as  a </a:t>
            </a:r>
            <a:r>
              <a:rPr lang="en-US" sz="2400" b="1" i="1" dirty="0" smtClean="0">
                <a:effectLst>
                  <a:outerShdw blurRad="38100" dist="38100" dir="2700000" algn="tl">
                    <a:srgbClr val="000000">
                      <a:alpha val="43137"/>
                    </a:srgbClr>
                  </a:outerShdw>
                </a:effectLst>
                <a:latin typeface="Cambria" pitchFamily="18" charset="0"/>
              </a:rPr>
              <a:t>Holy Temple of God</a:t>
            </a:r>
            <a:r>
              <a:rPr lang="en-US" sz="2400" b="1" dirty="0" smtClean="0">
                <a:latin typeface="Cambria" pitchFamily="18" charset="0"/>
              </a:rPr>
              <a:t>. </a:t>
            </a:r>
          </a:p>
          <a:p>
            <a:pPr marL="53975">
              <a:tabLst>
                <a:tab pos="457200" algn="l"/>
              </a:tabLst>
            </a:pPr>
            <a:endParaRPr lang="en-US" sz="1200" b="1" dirty="0" smtClean="0">
              <a:latin typeface="Cambria" pitchFamily="18" charset="0"/>
            </a:endParaRPr>
          </a:p>
          <a:p>
            <a:pPr marL="53975">
              <a:spcAft>
                <a:spcPts val="1200"/>
              </a:spcAft>
              <a:tabLst>
                <a:tab pos="457200" algn="l"/>
              </a:tabLst>
            </a:pPr>
            <a:r>
              <a:rPr lang="en-US" sz="2400" b="1" dirty="0">
                <a:latin typeface="Cambria" pitchFamily="18" charset="0"/>
              </a:rPr>
              <a:t>	</a:t>
            </a:r>
            <a:r>
              <a:rPr lang="en-US" sz="2400" b="1" dirty="0" smtClean="0">
                <a:latin typeface="Cambria" pitchFamily="18" charset="0"/>
              </a:rPr>
              <a:t>He describes the church corporately as a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temple</a:t>
            </a:r>
            <a:r>
              <a:rPr lang="en-US" sz="2400" b="1" i="1" dirty="0" smtClean="0">
                <a:latin typeface="Cambria" pitchFamily="18" charset="0"/>
              </a:rPr>
              <a:t>”</a:t>
            </a:r>
            <a:r>
              <a:rPr lang="en-US" sz="2400" b="1" dirty="0" smtClean="0">
                <a:latin typeface="Cambria" pitchFamily="18" charset="0"/>
              </a:rPr>
              <a:t> (Eph. 2:21; 2 Cor. 6:16), he also refers to each individual Christian as a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temple</a:t>
            </a:r>
            <a:r>
              <a:rPr lang="en-US" sz="2400" b="1" i="1" dirty="0" smtClean="0">
                <a:latin typeface="Cambria" pitchFamily="18" charset="0"/>
              </a:rPr>
              <a:t>”</a:t>
            </a:r>
            <a:r>
              <a:rPr lang="en-US" sz="2400" b="1" dirty="0" smtClean="0">
                <a:latin typeface="Cambria" pitchFamily="18" charset="0"/>
              </a:rPr>
              <a:t> of God (</a:t>
            </a:r>
            <a:r>
              <a:rPr lang="en-US" sz="2400" b="1" dirty="0" smtClean="0">
                <a:effectLst>
                  <a:outerShdw blurRad="38100" dist="38100" dir="2700000" algn="tl">
                    <a:srgbClr val="000000">
                      <a:alpha val="43137"/>
                    </a:srgbClr>
                  </a:outerShdw>
                </a:effectLst>
                <a:latin typeface="Cambria" pitchFamily="18" charset="0"/>
              </a:rPr>
              <a:t>6:19</a:t>
            </a:r>
            <a:r>
              <a:rPr lang="en-US" sz="2400" b="1" dirty="0" smtClean="0">
                <a:latin typeface="Cambria" pitchFamily="18" charset="0"/>
              </a:rPr>
              <a:t>), and he sometimes refers to the literal, physical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temple</a:t>
            </a:r>
            <a:r>
              <a:rPr lang="en-US" sz="2400" b="1" i="1" dirty="0" smtClean="0">
                <a:latin typeface="Cambria" pitchFamily="18" charset="0"/>
              </a:rPr>
              <a:t>”</a:t>
            </a:r>
            <a:r>
              <a:rPr lang="en-US" sz="2400" b="1" dirty="0" smtClean="0">
                <a:latin typeface="Cambria" pitchFamily="18" charset="0"/>
              </a:rPr>
              <a:t> in Jerusalem (</a:t>
            </a:r>
            <a:r>
              <a:rPr lang="en-US" sz="2400" b="1" dirty="0" smtClean="0">
                <a:effectLst>
                  <a:outerShdw blurRad="38100" dist="38100" dir="2700000" algn="tl">
                    <a:srgbClr val="000000">
                      <a:alpha val="43137"/>
                    </a:srgbClr>
                  </a:outerShdw>
                </a:effectLst>
                <a:latin typeface="Cambria" pitchFamily="18" charset="0"/>
              </a:rPr>
              <a:t>2Thes. 2:4</a:t>
            </a:r>
            <a:r>
              <a:rPr lang="en-US" sz="2400" b="1" dirty="0" smtClean="0">
                <a:latin typeface="Cambria" pitchFamily="18" charset="0"/>
              </a:rPr>
              <a:t>). </a:t>
            </a:r>
          </a:p>
          <a:p>
            <a:pPr marL="53975">
              <a:spcAft>
                <a:spcPts val="1200"/>
              </a:spcAft>
              <a:tabLst>
                <a:tab pos="457200" algn="l"/>
              </a:tabLst>
            </a:pPr>
            <a:r>
              <a:rPr lang="en-US" sz="2400" b="1" dirty="0">
                <a:latin typeface="Cambria" pitchFamily="18" charset="0"/>
              </a:rPr>
              <a:t>	</a:t>
            </a:r>
            <a:r>
              <a:rPr lang="en-US" sz="2400" b="1" dirty="0" smtClean="0">
                <a:latin typeface="Cambria" pitchFamily="18" charset="0"/>
              </a:rPr>
              <a:t>But here, Paul tells the Corinthians that corporately as God’s people they constitute a </a:t>
            </a:r>
            <a:r>
              <a:rPr lang="en-US" sz="2400" b="1" i="1" u="sng" dirty="0" smtClean="0">
                <a:latin typeface="Cambria" pitchFamily="18" charset="0"/>
              </a:rPr>
              <a:t>dwelling</a:t>
            </a:r>
            <a:r>
              <a:rPr lang="en-US" sz="2400" b="1" i="1" dirty="0" smtClean="0">
                <a:latin typeface="Cambria" pitchFamily="18" charset="0"/>
              </a:rPr>
              <a:t> </a:t>
            </a:r>
            <a:r>
              <a:rPr lang="en-US" sz="2400" b="1" i="1" u="sng" dirty="0" smtClean="0">
                <a:latin typeface="Cambria" pitchFamily="18" charset="0"/>
              </a:rPr>
              <a:t>place </a:t>
            </a:r>
            <a:r>
              <a:rPr lang="en-US" sz="2400" b="1" dirty="0" smtClean="0">
                <a:latin typeface="Cambria" pitchFamily="18" charset="0"/>
              </a:rPr>
              <a:t>for the Holy Spirit (</a:t>
            </a:r>
            <a:r>
              <a:rPr lang="en-US" sz="2400" b="1" dirty="0" smtClean="0">
                <a:effectLst>
                  <a:outerShdw blurRad="38100" dist="38100" dir="2700000" algn="tl">
                    <a:srgbClr val="000000">
                      <a:alpha val="43137"/>
                    </a:srgbClr>
                  </a:outerShdw>
                </a:effectLst>
                <a:latin typeface="Cambria" pitchFamily="18" charset="0"/>
              </a:rPr>
              <a:t>3:16</a:t>
            </a:r>
            <a:r>
              <a:rPr lang="en-US" sz="2400" b="1" dirty="0" smtClean="0">
                <a:latin typeface="Cambria" pitchFamily="18" charset="0"/>
              </a:rPr>
              <a:t>).  As a church body, they were to </a:t>
            </a:r>
            <a:r>
              <a:rPr lang="en-US" sz="2400" b="1" i="1" dirty="0" smtClean="0">
                <a:effectLst>
                  <a:outerShdw blurRad="38100" dist="38100" dir="2700000" algn="tl">
                    <a:srgbClr val="000000">
                      <a:alpha val="43137"/>
                    </a:srgbClr>
                  </a:outerShdw>
                </a:effectLst>
                <a:latin typeface="Cambria" pitchFamily="18" charset="0"/>
              </a:rPr>
              <a:t>visibly</a:t>
            </a:r>
            <a:r>
              <a:rPr lang="en-US" sz="2400" b="1" dirty="0" smtClean="0">
                <a:latin typeface="Cambria" pitchFamily="18" charset="0"/>
              </a:rPr>
              <a:t> represent the living God on earth. </a:t>
            </a:r>
          </a:p>
        </p:txBody>
      </p:sp>
    </p:spTree>
    <p:extLst>
      <p:ext uri="{BB962C8B-B14F-4D97-AF65-F5344CB8AC3E}">
        <p14:creationId xmlns:p14="http://schemas.microsoft.com/office/powerpoint/2010/main" xmlns="" val="107969607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10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wipe(left)">
                                      <p:cBhvr>
                                        <p:cTn id="22"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3:16-17</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04802" y="1143000"/>
            <a:ext cx="8552328" cy="5539978"/>
          </a:xfrm>
          <a:prstGeom prst="rect">
            <a:avLst/>
          </a:prstGeom>
          <a:noFill/>
          <a:effectLst/>
        </p:spPr>
        <p:txBody>
          <a:bodyPr wrap="square" rtlCol="0">
            <a:spAutoFit/>
          </a:bodyPr>
          <a:lstStyle/>
          <a:p>
            <a:pPr marL="53975">
              <a:spcAft>
                <a:spcPts val="1200"/>
              </a:spcAft>
              <a:tabLst>
                <a:tab pos="457200" algn="l"/>
              </a:tabLst>
            </a:pPr>
            <a:r>
              <a:rPr lang="en-US" sz="2400" b="1" dirty="0" smtClean="0">
                <a:latin typeface="Cambria" pitchFamily="18" charset="0"/>
              </a:rPr>
              <a:t>	Yet the church’s honor of serving as God’s unique representative in Corinth carried with it a disturbing responsibility.</a:t>
            </a:r>
          </a:p>
          <a:p>
            <a:pPr marL="53975">
              <a:spcAft>
                <a:spcPts val="1200"/>
              </a:spcAft>
              <a:tabLst>
                <a:tab pos="457200" algn="l"/>
              </a:tabLst>
            </a:pPr>
            <a:r>
              <a:rPr lang="en-US" sz="2400" b="1" dirty="0">
                <a:latin typeface="Cambria" pitchFamily="18" charset="0"/>
              </a:rPr>
              <a:t>	</a:t>
            </a:r>
            <a:r>
              <a:rPr lang="en-US" sz="2400" b="1" dirty="0" smtClean="0">
                <a:latin typeface="Cambria" pitchFamily="18" charset="0"/>
              </a:rPr>
              <a:t>Those who contribute to the destruction of the local church, either through </a:t>
            </a:r>
            <a:r>
              <a:rPr lang="en-US" sz="2400" b="1" i="1" dirty="0" smtClean="0">
                <a:latin typeface="Cambria" pitchFamily="18" charset="0"/>
              </a:rPr>
              <a:t>neglect </a:t>
            </a:r>
            <a:r>
              <a:rPr lang="en-US" sz="2400" b="1" dirty="0" smtClean="0">
                <a:latin typeface="Cambria" pitchFamily="18" charset="0"/>
              </a:rPr>
              <a:t>or </a:t>
            </a:r>
            <a:r>
              <a:rPr lang="en-US" sz="2400" b="1" i="1" dirty="0" smtClean="0">
                <a:latin typeface="Cambria" pitchFamily="18" charset="0"/>
              </a:rPr>
              <a:t>bad behavior</a:t>
            </a:r>
            <a:r>
              <a:rPr lang="en-US" sz="2400" b="1" dirty="0" smtClean="0">
                <a:latin typeface="Cambria" pitchFamily="18" charset="0"/>
              </a:rPr>
              <a:t>, will be destroyed (</a:t>
            </a:r>
            <a:r>
              <a:rPr lang="en-US" sz="2400" b="1" dirty="0" smtClean="0">
                <a:effectLst>
                  <a:outerShdw blurRad="38100" dist="38100" dir="2700000" algn="tl">
                    <a:srgbClr val="000000">
                      <a:alpha val="43137"/>
                    </a:srgbClr>
                  </a:outerShdw>
                </a:effectLst>
                <a:latin typeface="Cambria" pitchFamily="18" charset="0"/>
              </a:rPr>
              <a:t>3:17</a:t>
            </a:r>
            <a:r>
              <a:rPr lang="en-US" sz="2400" b="1" dirty="0" smtClean="0">
                <a:latin typeface="Cambria" pitchFamily="18" charset="0"/>
              </a:rPr>
              <a:t>).  The context here refers to destroying the whole corporate body of the church in a particular place. </a:t>
            </a:r>
          </a:p>
          <a:p>
            <a:pPr marL="53975">
              <a:tabLst>
                <a:tab pos="457200" algn="l"/>
              </a:tabLst>
            </a:pPr>
            <a:endParaRPr lang="en-US" sz="800" b="1" dirty="0" smtClean="0">
              <a:latin typeface="Cambria" pitchFamily="18" charset="0"/>
            </a:endParaRPr>
          </a:p>
          <a:p>
            <a:pPr marL="53975">
              <a:spcAft>
                <a:spcPts val="1200"/>
              </a:spcAft>
              <a:tabLst>
                <a:tab pos="457200" algn="l"/>
              </a:tabLst>
            </a:pPr>
            <a:r>
              <a:rPr lang="en-US" sz="2400" b="1" dirty="0">
                <a:latin typeface="Cambria" pitchFamily="18" charset="0"/>
              </a:rPr>
              <a:t>	</a:t>
            </a:r>
            <a:r>
              <a:rPr lang="en-US" sz="2400" b="1" dirty="0" smtClean="0">
                <a:latin typeface="Cambria" pitchFamily="18" charset="0"/>
              </a:rPr>
              <a:t>The idea is that God values the ministry of the local church so highly that He threatens destruction against anybody who would soil His holy sanctuary on earth (</a:t>
            </a:r>
            <a:r>
              <a:rPr lang="en-US" sz="2400" b="1" dirty="0" smtClean="0">
                <a:effectLst>
                  <a:outerShdw blurRad="38100" dist="38100" dir="2700000" algn="tl">
                    <a:srgbClr val="000000">
                      <a:alpha val="43137"/>
                    </a:srgbClr>
                  </a:outerShdw>
                </a:effectLst>
                <a:latin typeface="Cambria" pitchFamily="18" charset="0"/>
              </a:rPr>
              <a:t>3:17</a:t>
            </a:r>
            <a:r>
              <a:rPr lang="en-US" sz="2400" b="1" dirty="0" smtClean="0">
                <a:latin typeface="Cambria" pitchFamily="18" charset="0"/>
              </a:rPr>
              <a:t>).</a:t>
            </a:r>
          </a:p>
          <a:p>
            <a:pPr marL="53975">
              <a:spcAft>
                <a:spcPts val="1200"/>
              </a:spcAft>
              <a:tabLst>
                <a:tab pos="457200" algn="l"/>
              </a:tabLst>
            </a:pPr>
            <a:r>
              <a:rPr lang="en-US" sz="2400" b="1" dirty="0">
                <a:latin typeface="Cambria" pitchFamily="18" charset="0"/>
              </a:rPr>
              <a:t>	</a:t>
            </a:r>
            <a:r>
              <a:rPr lang="en-US" sz="2400" b="1" dirty="0" smtClean="0">
                <a:latin typeface="Cambria" pitchFamily="18" charset="0"/>
              </a:rPr>
              <a:t>In </a:t>
            </a:r>
            <a:r>
              <a:rPr lang="en-US" sz="2400" b="1" dirty="0">
                <a:latin typeface="Cambria" pitchFamily="18" charset="0"/>
              </a:rPr>
              <a:t>order to maintain the </a:t>
            </a:r>
            <a:r>
              <a:rPr lang="en-US" sz="2400" b="1" i="1" dirty="0">
                <a:effectLst>
                  <a:outerShdw blurRad="38100" dist="38100" dir="2700000" algn="tl">
                    <a:srgbClr val="000000">
                      <a:alpha val="43137"/>
                    </a:srgbClr>
                  </a:outerShdw>
                </a:effectLst>
                <a:latin typeface="Cambria" pitchFamily="18" charset="0"/>
              </a:rPr>
              <a:t>purity of the </a:t>
            </a:r>
            <a:r>
              <a:rPr lang="en-US" sz="2400" b="1" i="1" dirty="0" smtClean="0">
                <a:effectLst>
                  <a:outerShdw blurRad="38100" dist="38100" dir="2700000" algn="tl">
                    <a:srgbClr val="000000">
                      <a:alpha val="43137"/>
                    </a:srgbClr>
                  </a:outerShdw>
                </a:effectLst>
                <a:latin typeface="Cambria" pitchFamily="18" charset="0"/>
              </a:rPr>
              <a:t>church </a:t>
            </a:r>
            <a:r>
              <a:rPr lang="en-US" sz="2400" b="1" dirty="0" smtClean="0">
                <a:latin typeface="Cambria" pitchFamily="18" charset="0"/>
              </a:rPr>
              <a:t>those who defile God’s holy temple – the local church – will be subject to divine discipline. </a:t>
            </a:r>
          </a:p>
        </p:txBody>
      </p:sp>
    </p:spTree>
    <p:extLst>
      <p:ext uri="{BB962C8B-B14F-4D97-AF65-F5344CB8AC3E}">
        <p14:creationId xmlns:p14="http://schemas.microsoft.com/office/powerpoint/2010/main" xmlns="" val="212230514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10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wipe(left)">
                                      <p:cBhvr>
                                        <p:cTn id="22"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13765" y="1219201"/>
            <a:ext cx="8601635" cy="5016758"/>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800" b="1" baseline="30000" dirty="0" smtClean="0">
                <a:effectLst>
                  <a:outerShdw blurRad="38100" dist="38100" dir="2700000" algn="tl">
                    <a:srgbClr val="000000">
                      <a:alpha val="43137"/>
                    </a:srgbClr>
                  </a:outerShdw>
                </a:effectLst>
                <a:latin typeface="Georgia" panose="02040502050405020303" pitchFamily="18" charset="0"/>
              </a:rPr>
              <a:t>18 </a:t>
            </a:r>
            <a:r>
              <a:rPr lang="en-US" sz="2800" i="1" dirty="0" smtClean="0">
                <a:latin typeface="Georgia" panose="02040502050405020303" pitchFamily="18" charset="0"/>
              </a:rPr>
              <a:t>Let </a:t>
            </a:r>
            <a:r>
              <a:rPr lang="en-US" sz="2800" i="1" dirty="0">
                <a:latin typeface="Georgia" panose="02040502050405020303" pitchFamily="18" charset="0"/>
              </a:rPr>
              <a:t>no one deceive himself.  If anyone among you seems to be wise in this age, let him become a fool that he may become wise.  </a:t>
            </a:r>
            <a:r>
              <a:rPr lang="en-US" sz="2800" b="1" baseline="30000" dirty="0" smtClean="0">
                <a:effectLst>
                  <a:outerShdw blurRad="38100" dist="38100" dir="2700000" algn="tl">
                    <a:srgbClr val="000000">
                      <a:alpha val="43137"/>
                    </a:srgbClr>
                  </a:outerShdw>
                </a:effectLst>
                <a:latin typeface="Georgia" panose="02040502050405020303" pitchFamily="18" charset="0"/>
              </a:rPr>
              <a:t>19 </a:t>
            </a:r>
            <a:r>
              <a:rPr lang="en-US" sz="2800" i="1" dirty="0" smtClean="0">
                <a:latin typeface="Georgia" panose="02040502050405020303" pitchFamily="18" charset="0"/>
              </a:rPr>
              <a:t>For </a:t>
            </a:r>
            <a:r>
              <a:rPr lang="en-US" sz="2800" i="1" dirty="0">
                <a:latin typeface="Georgia" panose="02040502050405020303" pitchFamily="18" charset="0"/>
              </a:rPr>
              <a:t>the </a:t>
            </a:r>
            <a:r>
              <a:rPr lang="en-US" sz="2800" i="1" dirty="0" smtClean="0">
                <a:latin typeface="Georgia" panose="02040502050405020303" pitchFamily="18" charset="0"/>
              </a:rPr>
              <a:t> wisdom </a:t>
            </a:r>
            <a:r>
              <a:rPr lang="en-US" sz="2800" i="1" dirty="0">
                <a:latin typeface="Georgia" panose="02040502050405020303" pitchFamily="18" charset="0"/>
              </a:rPr>
              <a:t>of this world is foolishness with God.  For it is </a:t>
            </a:r>
            <a:r>
              <a:rPr lang="en-US" sz="2800" i="1" dirty="0" smtClean="0">
                <a:latin typeface="Georgia" panose="02040502050405020303" pitchFamily="18" charset="0"/>
              </a:rPr>
              <a:t>written, “</a:t>
            </a:r>
            <a:r>
              <a:rPr lang="en-US" sz="2800" i="1" dirty="0">
                <a:latin typeface="Georgia" panose="02040502050405020303" pitchFamily="18" charset="0"/>
              </a:rPr>
              <a:t>He catches the wise in </a:t>
            </a:r>
            <a:r>
              <a:rPr lang="en-US" sz="2800" i="1" dirty="0" smtClean="0">
                <a:latin typeface="Georgia" panose="02040502050405020303" pitchFamily="18" charset="0"/>
              </a:rPr>
              <a:t>their own craftiness”; </a:t>
            </a:r>
            <a:r>
              <a:rPr lang="en-US" sz="2800" b="1" baseline="30000" dirty="0" smtClean="0">
                <a:effectLst>
                  <a:outerShdw blurRad="38100" dist="38100" dir="2700000" algn="tl">
                    <a:srgbClr val="000000">
                      <a:alpha val="43137"/>
                    </a:srgbClr>
                  </a:outerShdw>
                </a:effectLst>
                <a:latin typeface="Georgia" panose="02040502050405020303" pitchFamily="18" charset="0"/>
              </a:rPr>
              <a:t>20 </a:t>
            </a:r>
            <a:r>
              <a:rPr lang="en-US" sz="2800" i="1" dirty="0" smtClean="0">
                <a:latin typeface="Georgia" panose="02040502050405020303" pitchFamily="18" charset="0"/>
              </a:rPr>
              <a:t>and </a:t>
            </a:r>
            <a:r>
              <a:rPr lang="en-US" sz="2800" i="1" dirty="0">
                <a:latin typeface="Georgia" panose="02040502050405020303" pitchFamily="18" charset="0"/>
              </a:rPr>
              <a:t>again, “The </a:t>
            </a:r>
            <a:r>
              <a:rPr lang="en-US" sz="2800" i="1" cap="small" dirty="0">
                <a:latin typeface="Georgia" panose="02040502050405020303" pitchFamily="18" charset="0"/>
              </a:rPr>
              <a:t>Lord</a:t>
            </a:r>
            <a:r>
              <a:rPr lang="en-US" sz="2800" i="1" dirty="0">
                <a:latin typeface="Georgia" panose="02040502050405020303" pitchFamily="18" charset="0"/>
              </a:rPr>
              <a:t> knows the thoughts of the wise, that they are futile.”  </a:t>
            </a:r>
            <a:r>
              <a:rPr lang="en-US" sz="2800" b="1" baseline="30000" dirty="0" smtClean="0">
                <a:effectLst>
                  <a:outerShdw blurRad="38100" dist="38100" dir="2700000" algn="tl">
                    <a:srgbClr val="000000">
                      <a:alpha val="43137"/>
                    </a:srgbClr>
                  </a:outerShdw>
                </a:effectLst>
                <a:latin typeface="Georgia" panose="02040502050405020303" pitchFamily="18" charset="0"/>
              </a:rPr>
              <a:t>21 </a:t>
            </a:r>
            <a:r>
              <a:rPr lang="en-US" sz="2800" i="1" dirty="0" smtClean="0">
                <a:latin typeface="Georgia" panose="02040502050405020303" pitchFamily="18" charset="0"/>
              </a:rPr>
              <a:t>Therefore </a:t>
            </a:r>
            <a:r>
              <a:rPr lang="en-US" sz="2800" i="1" dirty="0">
                <a:latin typeface="Georgia" panose="02040502050405020303" pitchFamily="18" charset="0"/>
              </a:rPr>
              <a:t>let no one boast in men.  For all things are yours: </a:t>
            </a:r>
            <a:r>
              <a:rPr lang="en-US" sz="2800" b="1" baseline="30000" dirty="0" smtClean="0">
                <a:effectLst>
                  <a:outerShdw blurRad="38100" dist="38100" dir="2700000" algn="tl">
                    <a:srgbClr val="000000">
                      <a:alpha val="43137"/>
                    </a:srgbClr>
                  </a:outerShdw>
                </a:effectLst>
                <a:latin typeface="Georgia" panose="02040502050405020303" pitchFamily="18" charset="0"/>
              </a:rPr>
              <a:t>22 </a:t>
            </a:r>
            <a:r>
              <a:rPr lang="en-US" sz="2800" i="1" dirty="0" smtClean="0">
                <a:latin typeface="Georgia" panose="02040502050405020303" pitchFamily="18" charset="0"/>
              </a:rPr>
              <a:t>whether </a:t>
            </a:r>
            <a:r>
              <a:rPr lang="en-US" sz="2800" i="1" dirty="0">
                <a:latin typeface="Georgia" panose="02040502050405020303" pitchFamily="18" charset="0"/>
              </a:rPr>
              <a:t>Paul or Apollos or Cephas, </a:t>
            </a:r>
            <a:r>
              <a:rPr lang="en-US" sz="2800" i="1" dirty="0" smtClean="0">
                <a:latin typeface="Georgia" panose="02040502050405020303" pitchFamily="18" charset="0"/>
              </a:rPr>
              <a:t>or </a:t>
            </a:r>
            <a:r>
              <a:rPr lang="en-US" sz="2800" i="1" dirty="0">
                <a:latin typeface="Georgia" panose="02040502050405020303" pitchFamily="18" charset="0"/>
              </a:rPr>
              <a:t>the world or life or death, or things present or things to come—all are yours. </a:t>
            </a:r>
            <a:r>
              <a:rPr lang="en-US" sz="2800" i="1" dirty="0" smtClean="0">
                <a:latin typeface="Georgia" panose="02040502050405020303" pitchFamily="18" charset="0"/>
              </a:rPr>
              <a:t>    </a:t>
            </a:r>
            <a:r>
              <a:rPr lang="en-US" sz="2800" b="1" baseline="30000" dirty="0" smtClean="0">
                <a:effectLst>
                  <a:outerShdw blurRad="38100" dist="38100" dir="2700000" algn="tl">
                    <a:srgbClr val="000000">
                      <a:alpha val="43137"/>
                    </a:srgbClr>
                  </a:outerShdw>
                </a:effectLst>
                <a:latin typeface="Georgia" panose="02040502050405020303" pitchFamily="18" charset="0"/>
              </a:rPr>
              <a:t>23 </a:t>
            </a:r>
            <a:r>
              <a:rPr lang="en-US" sz="2800" i="1" dirty="0" smtClean="0">
                <a:latin typeface="Georgia" panose="02040502050405020303" pitchFamily="18" charset="0"/>
              </a:rPr>
              <a:t>And you are Christ’s</a:t>
            </a:r>
            <a:r>
              <a:rPr lang="en-US" sz="2800" i="1" dirty="0">
                <a:latin typeface="Georgia" panose="02040502050405020303" pitchFamily="18" charset="0"/>
              </a:rPr>
              <a:t>, and Christ is God’s.</a:t>
            </a:r>
          </a:p>
        </p:txBody>
      </p:sp>
      <p:sp>
        <p:nvSpPr>
          <p:cNvPr id="6"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3:18-23 </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6360063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3:18-23</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04801" y="1219200"/>
            <a:ext cx="8695763" cy="5539978"/>
          </a:xfrm>
          <a:prstGeom prst="rect">
            <a:avLst/>
          </a:prstGeom>
          <a:noFill/>
          <a:effectLst/>
        </p:spPr>
        <p:txBody>
          <a:bodyPr wrap="square" rtlCol="0">
            <a:spAutoFit/>
          </a:bodyPr>
          <a:lstStyle/>
          <a:p>
            <a:pPr marL="53975">
              <a:spcAft>
                <a:spcPts val="1200"/>
              </a:spcAft>
              <a:tabLst>
                <a:tab pos="457200" algn="l"/>
              </a:tabLst>
            </a:pPr>
            <a:r>
              <a:rPr lang="en-US" sz="2400" b="1" dirty="0" smtClean="0">
                <a:latin typeface="Cambria" pitchFamily="18" charset="0"/>
              </a:rPr>
              <a:t>	In these last several verses Paul adds a </a:t>
            </a:r>
            <a:r>
              <a:rPr lang="en-US" sz="2400" b="1" i="1" u="sng" dirty="0" smtClean="0">
                <a:latin typeface="Cambria" pitchFamily="18" charset="0"/>
              </a:rPr>
              <a:t>capstone</a:t>
            </a:r>
            <a:r>
              <a:rPr lang="en-US" sz="2400" b="1" i="1" dirty="0" smtClean="0">
                <a:latin typeface="Cambria" pitchFamily="18" charset="0"/>
              </a:rPr>
              <a:t> </a:t>
            </a:r>
            <a:r>
              <a:rPr lang="en-US" sz="2400" b="1" dirty="0" smtClean="0">
                <a:latin typeface="Cambria" pitchFamily="18" charset="0"/>
              </a:rPr>
              <a:t>to the argument he has been building throughout the first few chapters. </a:t>
            </a:r>
            <a:endParaRPr lang="en-US" sz="2400" b="1" i="1" dirty="0" smtClean="0">
              <a:latin typeface="Cambria" pitchFamily="18" charset="0"/>
            </a:endParaRPr>
          </a:p>
          <a:p>
            <a:pPr marL="53975">
              <a:spcAft>
                <a:spcPts val="1200"/>
              </a:spcAft>
              <a:tabLst>
                <a:tab pos="457200" algn="l"/>
              </a:tabLst>
            </a:pPr>
            <a:r>
              <a:rPr lang="en-US" sz="2400" b="1" dirty="0">
                <a:latin typeface="Cambria" pitchFamily="18" charset="0"/>
              </a:rPr>
              <a:t>	</a:t>
            </a:r>
            <a:r>
              <a:rPr lang="en-US" sz="2400" b="1" dirty="0" smtClean="0">
                <a:latin typeface="Cambria" pitchFamily="18" charset="0"/>
              </a:rPr>
              <a:t>Though he adds nothing substantially new but he summarizes what he had been urging all along, this time with a specific application of these truths to their situation. </a:t>
            </a:r>
          </a:p>
          <a:p>
            <a:pPr marL="53975">
              <a:tabLst>
                <a:tab pos="457200" algn="l"/>
              </a:tabLst>
            </a:pPr>
            <a:endParaRPr lang="en-US" sz="800" b="1" dirty="0" smtClean="0">
              <a:latin typeface="Cambria" pitchFamily="18" charset="0"/>
            </a:endParaRPr>
          </a:p>
          <a:p>
            <a:pPr marL="53975">
              <a:spcAft>
                <a:spcPts val="1200"/>
              </a:spcAft>
              <a:tabLst>
                <a:tab pos="457200" algn="l"/>
              </a:tabLst>
            </a:pPr>
            <a:r>
              <a:rPr lang="en-US" sz="2400" b="1" dirty="0">
                <a:latin typeface="Cambria" pitchFamily="18" charset="0"/>
              </a:rPr>
              <a:t>	</a:t>
            </a:r>
            <a:r>
              <a:rPr lang="en-US" sz="2400" b="1" dirty="0" smtClean="0">
                <a:latin typeface="Cambria" pitchFamily="18" charset="0"/>
              </a:rPr>
              <a:t>In light of the contrast between human and divine wisdom (</a:t>
            </a:r>
            <a:r>
              <a:rPr lang="en-US" sz="2400" b="1" dirty="0" smtClean="0">
                <a:effectLst>
                  <a:outerShdw blurRad="38100" dist="38100" dir="2700000" algn="tl">
                    <a:srgbClr val="000000">
                      <a:alpha val="43137"/>
                    </a:srgbClr>
                  </a:outerShdw>
                </a:effectLst>
                <a:latin typeface="Cambria" pitchFamily="18" charset="0"/>
              </a:rPr>
              <a:t>1:18-25</a:t>
            </a:r>
            <a:r>
              <a:rPr lang="en-US" sz="2400" b="1" dirty="0" smtClean="0">
                <a:latin typeface="Cambria" pitchFamily="18" charset="0"/>
              </a:rPr>
              <a:t>), Paul urges his reader to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become foolish</a:t>
            </a:r>
            <a:r>
              <a:rPr lang="en-US" sz="2400" b="1" i="1" dirty="0" smtClean="0">
                <a:latin typeface="Cambria" pitchFamily="18" charset="0"/>
              </a:rPr>
              <a:t>”</a:t>
            </a:r>
            <a:r>
              <a:rPr lang="en-US" sz="2400" b="1" dirty="0" smtClean="0">
                <a:latin typeface="Cambria" pitchFamily="18" charset="0"/>
              </a:rPr>
              <a:t> in the eyes of the world in order to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become wise</a:t>
            </a:r>
            <a:r>
              <a:rPr lang="en-US" sz="2400" b="1" i="1" dirty="0" smtClean="0">
                <a:latin typeface="Cambria" pitchFamily="18" charset="0"/>
              </a:rPr>
              <a:t>”</a:t>
            </a:r>
            <a:r>
              <a:rPr lang="en-US" sz="2400" b="1" dirty="0" smtClean="0">
                <a:latin typeface="Cambria" pitchFamily="18" charset="0"/>
              </a:rPr>
              <a:t> by God’s standard (</a:t>
            </a:r>
            <a:r>
              <a:rPr lang="en-US" sz="2400" b="1" dirty="0" smtClean="0">
                <a:effectLst>
                  <a:outerShdw blurRad="38100" dist="38100" dir="2700000" algn="tl">
                    <a:srgbClr val="000000">
                      <a:alpha val="43137"/>
                    </a:srgbClr>
                  </a:outerShdw>
                </a:effectLst>
                <a:latin typeface="Cambria" pitchFamily="18" charset="0"/>
              </a:rPr>
              <a:t>3:18</a:t>
            </a:r>
            <a:r>
              <a:rPr lang="en-US" sz="2400" b="1" dirty="0" smtClean="0">
                <a:latin typeface="Cambria" pitchFamily="18" charset="0"/>
              </a:rPr>
              <a:t>). </a:t>
            </a:r>
          </a:p>
          <a:p>
            <a:pPr marL="53975">
              <a:spcAft>
                <a:spcPts val="1200"/>
              </a:spcAft>
              <a:tabLst>
                <a:tab pos="457200" algn="l"/>
              </a:tabLst>
            </a:pPr>
            <a:r>
              <a:rPr lang="en-US" sz="2400" b="1" dirty="0">
                <a:latin typeface="Cambria" pitchFamily="18" charset="0"/>
              </a:rPr>
              <a:t>	</a:t>
            </a:r>
            <a:r>
              <a:rPr lang="en-US" sz="2400" b="1" dirty="0" smtClean="0">
                <a:latin typeface="Cambria" pitchFamily="18" charset="0"/>
              </a:rPr>
              <a:t>To do otherwise is to deceive oneself into thinking that the world’s wisdom has something </a:t>
            </a:r>
            <a:r>
              <a:rPr lang="en-US" sz="2400" b="1" i="1" u="sng" dirty="0" smtClean="0">
                <a:latin typeface="Cambria" pitchFamily="18" charset="0"/>
              </a:rPr>
              <a:t>authentic</a:t>
            </a:r>
            <a:r>
              <a:rPr lang="en-US" sz="2400" b="1" dirty="0" smtClean="0">
                <a:latin typeface="Cambria" pitchFamily="18" charset="0"/>
              </a:rPr>
              <a:t> </a:t>
            </a:r>
            <a:r>
              <a:rPr lang="en-US" sz="2400" b="1" i="1" dirty="0" smtClean="0">
                <a:latin typeface="Cambria" pitchFamily="18" charset="0"/>
              </a:rPr>
              <a:t>and</a:t>
            </a:r>
            <a:r>
              <a:rPr lang="en-US" sz="2400" b="1" dirty="0" smtClean="0">
                <a:latin typeface="Cambria" pitchFamily="18" charset="0"/>
              </a:rPr>
              <a:t> </a:t>
            </a:r>
            <a:r>
              <a:rPr lang="en-US" sz="2400" b="1" i="1" u="sng" dirty="0" smtClean="0">
                <a:latin typeface="Cambria" pitchFamily="18" charset="0"/>
              </a:rPr>
              <a:t>permanent</a:t>
            </a:r>
            <a:r>
              <a:rPr lang="en-US" sz="2400" b="1" dirty="0" smtClean="0">
                <a:latin typeface="Cambria" pitchFamily="18" charset="0"/>
              </a:rPr>
              <a:t> of offer. </a:t>
            </a:r>
          </a:p>
        </p:txBody>
      </p:sp>
    </p:spTree>
    <p:extLst>
      <p:ext uri="{BB962C8B-B14F-4D97-AF65-F5344CB8AC3E}">
        <p14:creationId xmlns:p14="http://schemas.microsoft.com/office/powerpoint/2010/main" xmlns="" val="371464025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10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wipe(left)">
                                      <p:cBhvr>
                                        <p:cTn id="22"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3:18-23</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206500"/>
            <a:ext cx="8556810" cy="4832092"/>
          </a:xfrm>
          <a:prstGeom prst="rect">
            <a:avLst/>
          </a:prstGeom>
          <a:noFill/>
          <a:effectLst/>
        </p:spPr>
        <p:txBody>
          <a:bodyPr wrap="square" rtlCol="0">
            <a:spAutoFit/>
          </a:bodyPr>
          <a:lstStyle/>
          <a:p>
            <a:pPr marL="53975">
              <a:spcAft>
                <a:spcPts val="1200"/>
              </a:spcAft>
              <a:tabLst>
                <a:tab pos="457200" algn="l"/>
              </a:tabLst>
            </a:pPr>
            <a:r>
              <a:rPr lang="en-US" sz="2400" b="1" dirty="0" smtClean="0">
                <a:latin typeface="Cambria" pitchFamily="18" charset="0"/>
              </a:rPr>
              <a:t>	Paul counters this false notion by reiterating one of his main argument: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The wisdom of this world is foolishness before God</a:t>
            </a:r>
            <a:r>
              <a:rPr lang="en-US" sz="2400" b="1" i="1" dirty="0" smtClean="0">
                <a:latin typeface="Cambria" pitchFamily="18" charset="0"/>
              </a:rPr>
              <a:t>”</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3:19</a:t>
            </a:r>
            <a:r>
              <a:rPr lang="en-US" sz="2400" b="1" dirty="0" smtClean="0">
                <a:latin typeface="Cambria" pitchFamily="18" charset="0"/>
              </a:rPr>
              <a:t>).</a:t>
            </a:r>
            <a:endParaRPr lang="en-US" sz="2400" b="1" i="1" dirty="0" smtClean="0">
              <a:latin typeface="Cambria" pitchFamily="18" charset="0"/>
            </a:endParaRPr>
          </a:p>
          <a:p>
            <a:pPr marL="53975">
              <a:tabLst>
                <a:tab pos="457200" algn="l"/>
              </a:tabLst>
            </a:pPr>
            <a:r>
              <a:rPr lang="en-US" sz="2400" b="1" dirty="0">
                <a:latin typeface="Cambria" pitchFamily="18" charset="0"/>
              </a:rPr>
              <a:t>	</a:t>
            </a:r>
            <a:r>
              <a:rPr lang="en-US" sz="2400" b="1" dirty="0" smtClean="0">
                <a:latin typeface="Cambria" pitchFamily="18" charset="0"/>
              </a:rPr>
              <a:t>To reinforce </a:t>
            </a:r>
            <a:r>
              <a:rPr lang="en-US" sz="2400" b="1" dirty="0">
                <a:latin typeface="Cambria" pitchFamily="18" charset="0"/>
              </a:rPr>
              <a:t>this maxim </a:t>
            </a:r>
            <a:r>
              <a:rPr lang="en-US" sz="2400" b="1" dirty="0" smtClean="0">
                <a:latin typeface="Cambria" pitchFamily="18" charset="0"/>
              </a:rPr>
              <a:t>(3:19-20), Paul refers to the Old Testament  </a:t>
            </a:r>
            <a:r>
              <a:rPr lang="en-US" sz="2400" b="1" dirty="0" smtClean="0">
                <a:effectLst>
                  <a:outerShdw blurRad="38100" dist="38100" dir="2700000" algn="tl">
                    <a:srgbClr val="000000">
                      <a:alpha val="43137"/>
                    </a:srgbClr>
                  </a:outerShdw>
                </a:effectLst>
                <a:latin typeface="Cambria" pitchFamily="18" charset="0"/>
              </a:rPr>
              <a:t>. . .</a:t>
            </a:r>
            <a:r>
              <a:rPr lang="en-US" sz="2400" b="1" dirty="0" smtClean="0">
                <a:latin typeface="Cambria" pitchFamily="18" charset="0"/>
              </a:rPr>
              <a:t> </a:t>
            </a:r>
          </a:p>
          <a:p>
            <a:pPr marL="53975">
              <a:tabLst>
                <a:tab pos="457200" algn="l"/>
              </a:tabLst>
            </a:pPr>
            <a:endParaRPr lang="en-US" sz="1200" b="1" dirty="0" smtClean="0">
              <a:latin typeface="Cambria" pitchFamily="18" charset="0"/>
            </a:endParaRPr>
          </a:p>
          <a:p>
            <a:pPr marL="53975">
              <a:spcAft>
                <a:spcPts val="1200"/>
              </a:spcAft>
              <a:tabLst>
                <a:tab pos="457200" algn="l"/>
              </a:tabLst>
            </a:pPr>
            <a:r>
              <a:rPr lang="en-US" sz="2400" b="1" dirty="0">
                <a:latin typeface="Cambria" pitchFamily="18" charset="0"/>
              </a:rPr>
              <a:t>	</a:t>
            </a:r>
            <a:r>
              <a:rPr lang="en-US" sz="2400" b="1" i="1" dirty="0" smtClean="0">
                <a:latin typeface="Cambria" pitchFamily="18" charset="0"/>
              </a:rPr>
              <a:t>“</a:t>
            </a:r>
            <a:r>
              <a:rPr lang="en-US" sz="2400" b="1" i="1" dirty="0" smtClean="0">
                <a:latin typeface="Cambria" panose="02040503050406030204" pitchFamily="18" charset="0"/>
                <a:ea typeface="Cambria" panose="02040503050406030204" pitchFamily="18" charset="0"/>
              </a:rPr>
              <a:t>He </a:t>
            </a:r>
            <a:r>
              <a:rPr lang="en-US" sz="2400" b="1" i="1" dirty="0">
                <a:latin typeface="Cambria" panose="02040503050406030204" pitchFamily="18" charset="0"/>
                <a:ea typeface="Cambria" panose="02040503050406030204" pitchFamily="18" charset="0"/>
              </a:rPr>
              <a:t>traps the wise in their craftiness so that the plans of the deceptive are quickly brought to an </a:t>
            </a:r>
            <a:r>
              <a:rPr lang="en-US" sz="2400" b="1" i="1" dirty="0" smtClean="0">
                <a:latin typeface="Cambria" panose="02040503050406030204" pitchFamily="18" charset="0"/>
                <a:ea typeface="Cambria" panose="02040503050406030204" pitchFamily="18" charset="0"/>
              </a:rPr>
              <a:t>end</a:t>
            </a:r>
            <a:r>
              <a:rPr lang="en-US" sz="2400" b="1" i="1" dirty="0" smtClean="0">
                <a:latin typeface="Cambria" pitchFamily="18" charset="0"/>
              </a:rPr>
              <a:t>”</a:t>
            </a:r>
            <a:r>
              <a:rPr lang="en-US" sz="2400" b="1" dirty="0" smtClean="0">
                <a:latin typeface="Cambria" panose="02040503050406030204" pitchFamily="18" charset="0"/>
                <a:ea typeface="Cambria" panose="02040503050406030204" pitchFamily="18" charset="0"/>
              </a:rPr>
              <a:t> (</a:t>
            </a:r>
            <a:r>
              <a:rPr lang="en-US" sz="2400" b="1" dirty="0">
                <a:effectLst>
                  <a:outerShdw blurRad="38100" dist="38100" dir="2700000" algn="tl">
                    <a:srgbClr val="000000">
                      <a:alpha val="43137"/>
                    </a:srgbClr>
                  </a:outerShdw>
                </a:effectLst>
                <a:latin typeface="Cambria" pitchFamily="18" charset="0"/>
              </a:rPr>
              <a:t>Job </a:t>
            </a:r>
            <a:r>
              <a:rPr lang="en-US" sz="2400" b="1" dirty="0" smtClean="0">
                <a:effectLst>
                  <a:outerShdw blurRad="38100" dist="38100" dir="2700000" algn="tl">
                    <a:srgbClr val="000000">
                      <a:alpha val="43137"/>
                    </a:srgbClr>
                  </a:outerShdw>
                </a:effectLst>
                <a:latin typeface="Cambria" pitchFamily="18" charset="0"/>
              </a:rPr>
              <a:t>5:13</a:t>
            </a:r>
            <a:r>
              <a:rPr lang="en-US" sz="2400" b="1" dirty="0" smtClean="0">
                <a:latin typeface="Cambria" pitchFamily="18" charset="0"/>
              </a:rPr>
              <a:t>). </a:t>
            </a:r>
            <a:endParaRPr lang="en-US" sz="2400" dirty="0" smtClean="0"/>
          </a:p>
          <a:p>
            <a:pPr>
              <a:tabLst>
                <a:tab pos="457200" algn="l"/>
              </a:tabLst>
            </a:pPr>
            <a:r>
              <a:rPr lang="en-US" sz="2400" b="1" dirty="0">
                <a:latin typeface="Cambria" pitchFamily="18" charset="0"/>
              </a:rPr>
              <a:t>	</a:t>
            </a:r>
            <a:r>
              <a:rPr lang="en-US" sz="2400" b="1" i="1" dirty="0" smtClean="0">
                <a:latin typeface="Cambria" pitchFamily="18" charset="0"/>
              </a:rPr>
              <a:t>“</a:t>
            </a:r>
            <a:r>
              <a:rPr lang="en-US" sz="2400" b="1" i="1" dirty="0" smtClean="0">
                <a:latin typeface="Cambria" panose="02040503050406030204" pitchFamily="18" charset="0"/>
                <a:ea typeface="Cambria" panose="02040503050406030204" pitchFamily="18" charset="0"/>
              </a:rPr>
              <a:t>The</a:t>
            </a:r>
            <a:r>
              <a:rPr lang="en-US" sz="2400" b="1" i="1" dirty="0">
                <a:latin typeface="Cambria" panose="02040503050406030204" pitchFamily="18" charset="0"/>
                <a:ea typeface="Cambria" panose="02040503050406030204" pitchFamily="18" charset="0"/>
              </a:rPr>
              <a:t> </a:t>
            </a:r>
            <a:r>
              <a:rPr lang="en-US" sz="2400" b="1" i="1" cap="small" dirty="0">
                <a:latin typeface="Cambria" panose="02040503050406030204" pitchFamily="18" charset="0"/>
                <a:ea typeface="Cambria" panose="02040503050406030204" pitchFamily="18" charset="0"/>
              </a:rPr>
              <a:t>Lord</a:t>
            </a:r>
            <a:r>
              <a:rPr lang="en-US" sz="2400" b="1" i="1" dirty="0">
                <a:latin typeface="Cambria" panose="02040503050406030204" pitchFamily="18" charset="0"/>
                <a:ea typeface="Cambria" panose="02040503050406030204" pitchFamily="18" charset="0"/>
              </a:rPr>
              <a:t> knows the thoughts of mankind; they are </a:t>
            </a:r>
            <a:r>
              <a:rPr lang="en-US" sz="2400" b="1" i="1" dirty="0" smtClean="0">
                <a:latin typeface="Cambria" panose="02040503050406030204" pitchFamily="18" charset="0"/>
                <a:ea typeface="Cambria" panose="02040503050406030204" pitchFamily="18" charset="0"/>
              </a:rPr>
              <a:t>futile”</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itchFamily="18" charset="0"/>
              </a:rPr>
              <a:t>Psalm 94:11</a:t>
            </a:r>
            <a:r>
              <a:rPr lang="en-US" sz="2400" b="1" dirty="0" smtClean="0">
                <a:latin typeface="Cambria" pitchFamily="18" charset="0"/>
              </a:rPr>
              <a:t>). </a:t>
            </a:r>
            <a:endParaRPr lang="en-US" sz="2400" dirty="0"/>
          </a:p>
          <a:p>
            <a:pPr marL="53975">
              <a:tabLst>
                <a:tab pos="457200" algn="l"/>
              </a:tabLst>
            </a:pPr>
            <a:endParaRPr lang="en-US" sz="1200" b="1" dirty="0" smtClean="0">
              <a:latin typeface="Cambria" pitchFamily="18" charset="0"/>
            </a:endParaRPr>
          </a:p>
          <a:p>
            <a:pPr marL="53975">
              <a:spcAft>
                <a:spcPts val="1200"/>
              </a:spcAft>
              <a:tabLst>
                <a:tab pos="457200" algn="l"/>
              </a:tabLst>
            </a:pPr>
            <a:r>
              <a:rPr lang="en-US" sz="2400" b="1" dirty="0" smtClean="0">
                <a:latin typeface="Cambria" pitchFamily="18" charset="0"/>
              </a:rPr>
              <a:t>	Paul then aims his practical exhortation specifically at the Corinthians’ sin. </a:t>
            </a:r>
          </a:p>
        </p:txBody>
      </p:sp>
    </p:spTree>
    <p:extLst>
      <p:ext uri="{BB962C8B-B14F-4D97-AF65-F5344CB8AC3E}">
        <p14:creationId xmlns:p14="http://schemas.microsoft.com/office/powerpoint/2010/main" xmlns="" val="386192582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10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wipe(left)">
                                      <p:cBhvr>
                                        <p:cTn id="22" dur="10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wipe(left)">
                                      <p:cBhvr>
                                        <p:cTn id="27"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3:18-23</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165849" y="1219200"/>
            <a:ext cx="8749551" cy="5355312"/>
          </a:xfrm>
          <a:prstGeom prst="rect">
            <a:avLst/>
          </a:prstGeom>
          <a:noFill/>
          <a:effectLst/>
        </p:spPr>
        <p:txBody>
          <a:bodyPr wrap="square" rtlCol="0">
            <a:spAutoFit/>
          </a:bodyPr>
          <a:lstStyle/>
          <a:p>
            <a:pPr marL="53975">
              <a:spcAft>
                <a:spcPts val="1200"/>
              </a:spcAft>
              <a:tabLst>
                <a:tab pos="457200" algn="l"/>
              </a:tabLst>
            </a:pPr>
            <a:r>
              <a:rPr lang="en-US" sz="2400" b="1" dirty="0" smtClean="0">
                <a:latin typeface="Cambria" pitchFamily="18" charset="0"/>
              </a:rPr>
              <a:t>	Exalting the status of one particular servant of God over another, something worldly-minded people would do, but not something expected of God’s children.  </a:t>
            </a:r>
          </a:p>
          <a:p>
            <a:pPr marL="53975">
              <a:spcAft>
                <a:spcPts val="1200"/>
              </a:spcAft>
              <a:tabLst>
                <a:tab pos="457200" algn="l"/>
              </a:tabLst>
            </a:pPr>
            <a:r>
              <a:rPr lang="en-US" sz="2400" b="1" dirty="0">
                <a:latin typeface="Cambria" pitchFamily="18" charset="0"/>
              </a:rPr>
              <a:t>	</a:t>
            </a:r>
            <a:r>
              <a:rPr lang="en-US" sz="2400" b="1" dirty="0" smtClean="0">
                <a:latin typeface="Cambria" pitchFamily="18" charset="0"/>
              </a:rPr>
              <a:t>They are not to </a:t>
            </a:r>
            <a:r>
              <a:rPr lang="en-US" sz="2400" b="1" i="1" dirty="0" smtClean="0">
                <a:latin typeface="Cambria" pitchFamily="18" charset="0"/>
              </a:rPr>
              <a:t>“boast in men,”</a:t>
            </a:r>
            <a:r>
              <a:rPr lang="en-US" sz="2400" b="1" dirty="0" smtClean="0">
                <a:latin typeface="Cambria" pitchFamily="18" charset="0"/>
              </a:rPr>
              <a:t>  who are only servants of God (</a:t>
            </a:r>
            <a:r>
              <a:rPr lang="en-US" sz="2400" b="1" dirty="0" smtClean="0">
                <a:effectLst>
                  <a:outerShdw blurRad="38100" dist="38100" dir="2700000" algn="tl">
                    <a:srgbClr val="000000">
                      <a:alpha val="43137"/>
                    </a:srgbClr>
                  </a:outerShdw>
                </a:effectLst>
                <a:latin typeface="Cambria" pitchFamily="18" charset="0"/>
              </a:rPr>
              <a:t>3:21</a:t>
            </a:r>
            <a:r>
              <a:rPr lang="en-US" sz="2400" b="1" dirty="0" smtClean="0">
                <a:latin typeface="Cambria" pitchFamily="18" charset="0"/>
              </a:rPr>
              <a:t>).  Exalting people perpetuates </a:t>
            </a:r>
            <a:r>
              <a:rPr lang="en-US" sz="2400" b="1" i="1" dirty="0" smtClean="0">
                <a:latin typeface="Cambria" pitchFamily="18" charset="0"/>
              </a:rPr>
              <a:t>immaturity</a:t>
            </a:r>
            <a:r>
              <a:rPr lang="en-US" sz="2400" b="1" dirty="0" smtClean="0">
                <a:latin typeface="Cambria" pitchFamily="18" charset="0"/>
              </a:rPr>
              <a:t> rather than </a:t>
            </a:r>
            <a:r>
              <a:rPr lang="en-US" sz="2400" b="1" i="1" dirty="0" smtClean="0">
                <a:latin typeface="Cambria" pitchFamily="18" charset="0"/>
              </a:rPr>
              <a:t>humility</a:t>
            </a:r>
            <a:r>
              <a:rPr lang="en-US" sz="2400" b="1" dirty="0" smtClean="0">
                <a:latin typeface="Cambria" pitchFamily="18" charset="0"/>
              </a:rPr>
              <a:t>. </a:t>
            </a:r>
          </a:p>
          <a:p>
            <a:pPr marL="53975">
              <a:spcAft>
                <a:spcPts val="1200"/>
              </a:spcAft>
              <a:tabLst>
                <a:tab pos="457200" algn="l"/>
              </a:tabLst>
            </a:pPr>
            <a:r>
              <a:rPr lang="en-US" sz="2400" b="1" dirty="0">
                <a:latin typeface="Cambria" pitchFamily="18" charset="0"/>
              </a:rPr>
              <a:t>	</a:t>
            </a:r>
            <a:r>
              <a:rPr lang="en-US" sz="2400" b="1" dirty="0" smtClean="0">
                <a:latin typeface="Cambria" pitchFamily="18" charset="0"/>
              </a:rPr>
              <a:t>Idolizing people leads to disappointment, disillusionment and ultimately, a precipitous crash.  Any god but the Lord is sure to fall from its pedestal.  </a:t>
            </a:r>
          </a:p>
          <a:p>
            <a:pPr marL="53975">
              <a:spcAft>
                <a:spcPts val="1200"/>
              </a:spcAft>
              <a:tabLst>
                <a:tab pos="457200" algn="l"/>
              </a:tabLst>
            </a:pPr>
            <a:r>
              <a:rPr lang="en-US" sz="2400" b="1" dirty="0">
                <a:latin typeface="Cambria" pitchFamily="18" charset="0"/>
              </a:rPr>
              <a:t>	</a:t>
            </a:r>
            <a:r>
              <a:rPr lang="en-US" sz="2400" b="1" dirty="0" smtClean="0">
                <a:latin typeface="Cambria" pitchFamily="18" charset="0"/>
              </a:rPr>
              <a:t>Paul’s statement that </a:t>
            </a:r>
            <a:r>
              <a:rPr lang="en-US" sz="2400" b="1" i="1" dirty="0" smtClean="0">
                <a:latin typeface="Cambria" pitchFamily="18" charset="0"/>
              </a:rPr>
              <a:t>“all things belong to you”</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3:22</a:t>
            </a:r>
            <a:r>
              <a:rPr lang="en-US" sz="2400" b="1" dirty="0" smtClean="0">
                <a:latin typeface="Cambria" pitchFamily="18" charset="0"/>
              </a:rPr>
              <a:t>) may be hard to understand at first glance.  Swindoll quoting Craig Keener says it this way … </a:t>
            </a:r>
            <a:r>
              <a:rPr lang="en-US" sz="2400" b="1" i="1" dirty="0" smtClean="0">
                <a:latin typeface="Cambria" pitchFamily="18" charset="0"/>
              </a:rPr>
              <a:t>“God’s servants are for the church, not the church for God’s servants.”</a:t>
            </a:r>
            <a:r>
              <a:rPr lang="en-US" sz="2400" b="1" dirty="0" smtClean="0">
                <a:latin typeface="Cambria" pitchFamily="18" charset="0"/>
              </a:rPr>
              <a:t> </a:t>
            </a:r>
          </a:p>
        </p:txBody>
      </p:sp>
    </p:spTree>
    <p:extLst>
      <p:ext uri="{BB962C8B-B14F-4D97-AF65-F5344CB8AC3E}">
        <p14:creationId xmlns:p14="http://schemas.microsoft.com/office/powerpoint/2010/main" xmlns="" val="349328194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3:18-23</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165849" y="1219200"/>
            <a:ext cx="8834716" cy="5355312"/>
          </a:xfrm>
          <a:prstGeom prst="rect">
            <a:avLst/>
          </a:prstGeom>
          <a:noFill/>
          <a:effectLst/>
        </p:spPr>
        <p:txBody>
          <a:bodyPr wrap="square" rtlCol="0">
            <a:spAutoFit/>
          </a:bodyPr>
          <a:lstStyle/>
          <a:p>
            <a:pPr marL="53975">
              <a:spcAft>
                <a:spcPts val="1200"/>
              </a:spcAft>
              <a:tabLst>
                <a:tab pos="457200" algn="l"/>
              </a:tabLst>
            </a:pPr>
            <a:r>
              <a:rPr lang="en-US" sz="2400" b="1" dirty="0" smtClean="0">
                <a:latin typeface="Cambria" pitchFamily="18" charset="0"/>
              </a:rPr>
              <a:t>	The worldly approach to leadership involves a popular, persuasive, or powerful leader whose followers are always at his beck and call.  In other words all things belong to </a:t>
            </a:r>
            <a:r>
              <a:rPr lang="en-US" sz="2400" b="1" dirty="0">
                <a:latin typeface="Cambria" pitchFamily="18" charset="0"/>
              </a:rPr>
              <a:t>the </a:t>
            </a:r>
            <a:r>
              <a:rPr lang="en-US" sz="2400" b="1" dirty="0" smtClean="0">
                <a:latin typeface="Cambria" pitchFamily="18" charset="0"/>
              </a:rPr>
              <a:t>king,  ruler or guru. </a:t>
            </a:r>
          </a:p>
          <a:p>
            <a:pPr marL="53975">
              <a:spcAft>
                <a:spcPts val="1200"/>
              </a:spcAft>
              <a:tabLst>
                <a:tab pos="457200" algn="l"/>
              </a:tabLst>
            </a:pPr>
            <a:r>
              <a:rPr lang="en-US" sz="2400" b="1" dirty="0">
                <a:latin typeface="Cambria" pitchFamily="18" charset="0"/>
              </a:rPr>
              <a:t>	</a:t>
            </a:r>
            <a:r>
              <a:rPr lang="en-US" sz="2400" b="1" dirty="0" smtClean="0">
                <a:latin typeface="Cambria" pitchFamily="18" charset="0"/>
              </a:rPr>
              <a:t>That may be the bylaws of the kingdom or the cult, but that’s not the way God has structured His body, </a:t>
            </a:r>
            <a:r>
              <a:rPr lang="en-US" sz="2400" b="1" i="1" dirty="0" smtClean="0">
                <a:latin typeface="Cambria" pitchFamily="18" charset="0"/>
              </a:rPr>
              <a:t>the church</a:t>
            </a:r>
            <a:r>
              <a:rPr lang="en-US" sz="2400" b="1" dirty="0" smtClean="0">
                <a:latin typeface="Cambria" pitchFamily="18" charset="0"/>
              </a:rPr>
              <a:t>. </a:t>
            </a:r>
          </a:p>
          <a:p>
            <a:pPr marL="53975">
              <a:spcAft>
                <a:spcPts val="1200"/>
              </a:spcAft>
              <a:tabLst>
                <a:tab pos="457200" algn="l"/>
              </a:tabLst>
            </a:pPr>
            <a:r>
              <a:rPr lang="en-US" sz="2400" b="1" dirty="0">
                <a:latin typeface="Cambria" pitchFamily="18" charset="0"/>
              </a:rPr>
              <a:t>	</a:t>
            </a:r>
            <a:r>
              <a:rPr lang="en-US" sz="2400" b="1" dirty="0" smtClean="0">
                <a:latin typeface="Cambria" pitchFamily="18" charset="0"/>
              </a:rPr>
              <a:t>Instead, “</a:t>
            </a:r>
            <a:r>
              <a:rPr lang="en-US" sz="2400" b="1" i="1" dirty="0" smtClean="0">
                <a:effectLst>
                  <a:outerShdw blurRad="38100" dist="38100" dir="2700000" algn="tl">
                    <a:srgbClr val="000000">
                      <a:alpha val="43137"/>
                    </a:srgbClr>
                  </a:outerShdw>
                </a:effectLst>
                <a:latin typeface="Cambria" pitchFamily="18" charset="0"/>
              </a:rPr>
              <a:t>leaders of the church” </a:t>
            </a:r>
            <a:r>
              <a:rPr lang="en-US" sz="2400" b="1" dirty="0" smtClean="0">
                <a:latin typeface="Cambria" pitchFamily="18" charset="0"/>
              </a:rPr>
              <a:t>are to be servants of God, ministering as </a:t>
            </a:r>
            <a:r>
              <a:rPr lang="en-US" sz="2400" b="1" i="1" u="sng" dirty="0" smtClean="0">
                <a:latin typeface="Cambria" pitchFamily="18" charset="0"/>
              </a:rPr>
              <a:t>shepherds</a:t>
            </a:r>
            <a:r>
              <a:rPr lang="en-US" sz="2400" b="1" dirty="0" smtClean="0">
                <a:latin typeface="Cambria" pitchFamily="18" charset="0"/>
              </a:rPr>
              <a:t>, </a:t>
            </a:r>
            <a:r>
              <a:rPr lang="en-US" sz="2400" b="1" i="1" u="sng" dirty="0" smtClean="0">
                <a:latin typeface="Cambria" pitchFamily="18" charset="0"/>
              </a:rPr>
              <a:t>guides</a:t>
            </a:r>
            <a:r>
              <a:rPr lang="en-US" sz="2400" b="1" dirty="0" smtClean="0">
                <a:latin typeface="Cambria" pitchFamily="18" charset="0"/>
              </a:rPr>
              <a:t>, and </a:t>
            </a:r>
            <a:r>
              <a:rPr lang="en-US" sz="2400" b="1" i="1" u="sng" smtClean="0">
                <a:latin typeface="Cambria" pitchFamily="18" charset="0"/>
              </a:rPr>
              <a:t>examples</a:t>
            </a:r>
            <a:r>
              <a:rPr lang="en-US" sz="2400" b="1" smtClean="0">
                <a:latin typeface="Cambria" pitchFamily="18" charset="0"/>
              </a:rPr>
              <a:t> for/to </a:t>
            </a:r>
            <a:r>
              <a:rPr lang="en-US" sz="2400" b="1" dirty="0" smtClean="0">
                <a:latin typeface="Cambria" pitchFamily="18" charset="0"/>
              </a:rPr>
              <a:t>the flock. </a:t>
            </a:r>
            <a:endParaRPr lang="en-US" sz="2400" b="1" dirty="0">
              <a:latin typeface="Cambria" pitchFamily="18" charset="0"/>
            </a:endParaRPr>
          </a:p>
          <a:p>
            <a:pPr marL="53975">
              <a:spcAft>
                <a:spcPts val="1200"/>
              </a:spcAft>
              <a:tabLst>
                <a:tab pos="457200" algn="l"/>
              </a:tabLst>
            </a:pPr>
            <a:r>
              <a:rPr lang="en-US" sz="2400" b="1" dirty="0" smtClean="0">
                <a:latin typeface="Cambria" pitchFamily="18" charset="0"/>
              </a:rPr>
              <a:t>	God has given </a:t>
            </a:r>
            <a:r>
              <a:rPr lang="en-US" sz="2400" b="1" i="1" u="sng" dirty="0" smtClean="0">
                <a:effectLst>
                  <a:outerShdw blurRad="38100" dist="38100" dir="2700000" algn="tl">
                    <a:srgbClr val="000000">
                      <a:alpha val="43137"/>
                    </a:srgbClr>
                  </a:outerShdw>
                </a:effectLst>
                <a:latin typeface="Cambria" pitchFamily="18" charset="0"/>
              </a:rPr>
              <a:t>numerous</a:t>
            </a:r>
            <a:r>
              <a:rPr lang="en-US" sz="2400" b="1" dirty="0" smtClean="0">
                <a:latin typeface="Cambria" pitchFamily="18" charset="0"/>
              </a:rPr>
              <a:t> servants to each church, not just one, and as all of these servants are working together, the church will grow toward a healthy, wholesome, and balanced maturity.  </a:t>
            </a:r>
          </a:p>
        </p:txBody>
      </p:sp>
    </p:spTree>
    <p:extLst>
      <p:ext uri="{BB962C8B-B14F-4D97-AF65-F5344CB8AC3E}">
        <p14:creationId xmlns:p14="http://schemas.microsoft.com/office/powerpoint/2010/main" xmlns="" val="63428544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1143000"/>
            <a:ext cx="8534400" cy="5199935"/>
          </a:xfrm>
          <a:prstGeom prst="rect">
            <a:avLst/>
          </a:prstGeom>
          <a:noFill/>
          <a:effectLst/>
        </p:spPr>
        <p:txBody>
          <a:bodyPr wrap="square" rtlCol="0">
            <a:spAutoFit/>
          </a:bodyPr>
          <a:lstStyle/>
          <a:p>
            <a:pPr indent="457200"/>
            <a:r>
              <a:rPr lang="en-US" sz="2400" b="1" dirty="0" smtClean="0">
                <a:latin typeface="Cambria" panose="02040503050406030204" pitchFamily="18" charset="0"/>
                <a:ea typeface="Cambria" panose="02040503050406030204" pitchFamily="18" charset="0"/>
              </a:rPr>
              <a:t>These themes are explored in </a:t>
            </a:r>
            <a:r>
              <a:rPr lang="en-US" sz="2400" b="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seven</a:t>
            </a:r>
            <a:r>
              <a:rPr lang="en-US" sz="2400" b="1" dirty="0" smtClean="0">
                <a:latin typeface="Cambria" panose="02040503050406030204" pitchFamily="18" charset="0"/>
                <a:ea typeface="Cambria" panose="02040503050406030204" pitchFamily="18" charset="0"/>
              </a:rPr>
              <a:t> </a:t>
            </a:r>
            <a:r>
              <a:rPr lang="en-US" sz="2400" b="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learning</a:t>
            </a:r>
            <a:r>
              <a:rPr lang="en-US" sz="2400" b="1" dirty="0" smtClean="0">
                <a:latin typeface="Cambria" panose="02040503050406030204" pitchFamily="18" charset="0"/>
                <a:ea typeface="Cambria" panose="02040503050406030204" pitchFamily="18" charset="0"/>
              </a:rPr>
              <a:t> </a:t>
            </a:r>
            <a:r>
              <a:rPr lang="en-US" sz="2400" b="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sections</a:t>
            </a:r>
            <a:r>
              <a:rPr lang="en-US" sz="2400" b="1" dirty="0" smtClean="0">
                <a:latin typeface="Cambria" panose="02040503050406030204" pitchFamily="18" charset="0"/>
                <a:ea typeface="Cambria" panose="02040503050406030204" pitchFamily="18" charset="0"/>
              </a:rPr>
              <a:t>,</a:t>
            </a: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designed to focuses us on developing a healthy church life, addressing behavioral problems, </a:t>
            </a:r>
            <a:r>
              <a:rPr lang="en-US" sz="2400" b="1" dirty="0">
                <a:latin typeface="Cambria" panose="02040503050406030204" pitchFamily="18" charset="0"/>
                <a:ea typeface="Cambria" panose="02040503050406030204" pitchFamily="18" charset="0"/>
              </a:rPr>
              <a:t>and </a:t>
            </a:r>
            <a:r>
              <a:rPr lang="en-US" sz="2400" b="1" dirty="0" smtClean="0">
                <a:latin typeface="Cambria" panose="02040503050406030204" pitchFamily="18" charset="0"/>
                <a:ea typeface="Cambria" panose="02040503050406030204" pitchFamily="18" charset="0"/>
              </a:rPr>
              <a:t>calling Christians to </a:t>
            </a:r>
            <a:r>
              <a:rPr lang="en-US" sz="2400" b="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sanctification</a:t>
            </a:r>
            <a:r>
              <a:rPr lang="en-US" sz="2400" b="1" dirty="0" smtClean="0">
                <a:latin typeface="Cambria" panose="02040503050406030204" pitchFamily="18" charset="0"/>
                <a:ea typeface="Cambria" panose="02040503050406030204" pitchFamily="18" charset="0"/>
              </a:rPr>
              <a:t> and spiritual maturity. </a:t>
            </a:r>
          </a:p>
          <a:p>
            <a:pPr indent="457200"/>
            <a:endParaRPr lang="en-US" sz="1200" b="1" dirty="0" smtClean="0">
              <a:latin typeface="Cambria" panose="02040503050406030204" pitchFamily="18" charset="0"/>
              <a:ea typeface="Cambria" panose="02040503050406030204" pitchFamily="18" charset="0"/>
            </a:endParaRPr>
          </a:p>
          <a:p>
            <a:pPr>
              <a:tabLst>
                <a:tab pos="45720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First</a:t>
            </a:r>
            <a:r>
              <a:rPr lang="en-US" sz="2400" b="1" dirty="0" smtClean="0">
                <a:latin typeface="Cambria" panose="02040503050406030204" pitchFamily="18" charset="0"/>
                <a:ea typeface="Cambria" panose="02040503050406030204" pitchFamily="18" charset="0"/>
              </a:rPr>
              <a:t> </a:t>
            </a:r>
            <a:r>
              <a:rPr lang="en-US" sz="2400" b="1" dirty="0">
                <a:latin typeface="Cambria" panose="02040503050406030204" pitchFamily="18" charset="0"/>
                <a:ea typeface="Cambria" panose="02040503050406030204" pitchFamily="18" charset="0"/>
              </a:rPr>
              <a:t>section (</a:t>
            </a:r>
            <a:r>
              <a:rPr lang="en-US"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1:1-9</a:t>
            </a: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 The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Opening Prayer and Greeting</a:t>
            </a:r>
            <a:r>
              <a:rPr lang="en-US" sz="2400" b="1" dirty="0">
                <a:latin typeface="Cambria" panose="02040503050406030204" pitchFamily="18" charset="0"/>
                <a:ea typeface="Cambria" panose="02040503050406030204" pitchFamily="18" charset="0"/>
              </a:rPr>
              <a:t>, Paul extends praise and expresses his confidence that God will confirm the Corinthians faith to the end.  </a:t>
            </a:r>
          </a:p>
          <a:p>
            <a:pPr>
              <a:tabLst>
                <a:tab pos="457200" algn="l"/>
              </a:tabLst>
            </a:pPr>
            <a:endParaRPr lang="en-US" sz="1000" b="1" dirty="0">
              <a:latin typeface="Cambria" panose="02040503050406030204" pitchFamily="18" charset="0"/>
              <a:ea typeface="Cambria" panose="02040503050406030204" pitchFamily="18" charset="0"/>
            </a:endParaRPr>
          </a:p>
          <a:p>
            <a:pPr>
              <a:tabLst>
                <a:tab pos="457200" algn="l"/>
              </a:tabLst>
            </a:pPr>
            <a:r>
              <a:rPr lang="en-US" sz="2400" b="1" dirty="0">
                <a:latin typeface="Cambria" panose="02040503050406030204" pitchFamily="18" charset="0"/>
                <a:ea typeface="Cambria" panose="02040503050406030204" pitchFamily="18" charset="0"/>
              </a:rPr>
              <a:t>	</a:t>
            </a:r>
            <a:r>
              <a:rPr lang="en-US" sz="2400" b="1" i="1" u="sng"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Second</a:t>
            </a:r>
            <a:r>
              <a:rPr lang="en-US" sz="2400" b="1" dirty="0">
                <a:latin typeface="Cambria" panose="02040503050406030204" pitchFamily="18" charset="0"/>
                <a:ea typeface="Cambria" panose="02040503050406030204" pitchFamily="18" charset="0"/>
              </a:rPr>
              <a:t> section (</a:t>
            </a:r>
            <a:r>
              <a:rPr lang="en-US"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1:10–3:23</a:t>
            </a: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 Paul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Rebukes Divisions </a:t>
            </a:r>
            <a:r>
              <a:rPr lang="en-US" sz="2400" b="1" dirty="0">
                <a:latin typeface="Cambria" panose="02040503050406030204" pitchFamily="18" charset="0"/>
                <a:ea typeface="Cambria" panose="02040503050406030204" pitchFamily="18" charset="0"/>
              </a:rPr>
              <a:t>and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Foolishness</a:t>
            </a:r>
            <a:r>
              <a:rPr lang="en-US" sz="2400" b="1" dirty="0">
                <a:latin typeface="Cambria" panose="02040503050406030204" pitchFamily="18" charset="0"/>
                <a:ea typeface="Cambria" panose="02040503050406030204" pitchFamily="18" charset="0"/>
              </a:rPr>
              <a:t> that had formed among the believers in Corinth. </a:t>
            </a:r>
            <a:endParaRPr lang="en-US" sz="2400" b="1" dirty="0" smtClean="0">
              <a:latin typeface="Cambria" panose="02040503050406030204" pitchFamily="18" charset="0"/>
              <a:ea typeface="Cambria" panose="02040503050406030204" pitchFamily="18" charset="0"/>
            </a:endParaRPr>
          </a:p>
          <a:p>
            <a:pPr>
              <a:tabLst>
                <a:tab pos="457200" algn="l"/>
              </a:tabLst>
            </a:pPr>
            <a:endParaRPr lang="en-US" sz="1200" b="1" dirty="0" smtClean="0">
              <a:latin typeface="Cambria" panose="02040503050406030204" pitchFamily="18" charset="0"/>
              <a:ea typeface="Cambria" panose="02040503050406030204" pitchFamily="18" charset="0"/>
            </a:endParaRPr>
          </a:p>
          <a:p>
            <a:pPr>
              <a:tabLst>
                <a:tab pos="45720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Third</a:t>
            </a:r>
            <a:r>
              <a:rPr lang="en-US" sz="2400" b="1" dirty="0" smtClean="0">
                <a:latin typeface="Cambria" panose="02040503050406030204" pitchFamily="18" charset="0"/>
                <a:ea typeface="Cambria" panose="02040503050406030204" pitchFamily="18" charset="0"/>
              </a:rPr>
              <a:t> </a:t>
            </a:r>
            <a:r>
              <a:rPr lang="en-US" sz="2400" b="1" dirty="0">
                <a:latin typeface="Cambria" panose="02040503050406030204" pitchFamily="18" charset="0"/>
                <a:ea typeface="Cambria" panose="02040503050406030204" pitchFamily="18" charset="0"/>
              </a:rPr>
              <a:t>section (</a:t>
            </a:r>
            <a:r>
              <a:rPr lang="en-US"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4:1-6:20</a:t>
            </a: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 Paul </a:t>
            </a:r>
            <a:r>
              <a:rPr lang="en-US" sz="2400" b="1" dirty="0">
                <a:latin typeface="Cambria" panose="02040503050406030204" pitchFamily="18" charset="0"/>
                <a:ea typeface="Cambria" panose="02040503050406030204" pitchFamily="18" charset="0"/>
              </a:rPr>
              <a:t>outlines the principles and process of church discipline needed to purge and purify the church of its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Immaturity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and Immorality</a:t>
            </a:r>
            <a:r>
              <a:rPr lang="en-US" sz="2400" b="1" dirty="0">
                <a:latin typeface="Cambria" panose="02040503050406030204" pitchFamily="18" charset="0"/>
                <a:ea typeface="Cambria" panose="02040503050406030204" pitchFamily="18" charset="0"/>
              </a:rPr>
              <a:t>.  </a:t>
            </a:r>
          </a:p>
        </p:txBody>
      </p:sp>
      <p:sp>
        <p:nvSpPr>
          <p:cNvPr id="6"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Overview</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223857961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3:18-23</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165849" y="1066800"/>
            <a:ext cx="8843680" cy="5724644"/>
          </a:xfrm>
          <a:prstGeom prst="rect">
            <a:avLst/>
          </a:prstGeom>
          <a:noFill/>
          <a:effectLst/>
        </p:spPr>
        <p:txBody>
          <a:bodyPr wrap="square" rtlCol="0">
            <a:spAutoFit/>
          </a:bodyPr>
          <a:lstStyle/>
          <a:p>
            <a:pPr marL="53975">
              <a:spcAft>
                <a:spcPts val="1200"/>
              </a:spcAft>
              <a:tabLst>
                <a:tab pos="457200" algn="l"/>
              </a:tabLst>
            </a:pPr>
            <a:r>
              <a:rPr lang="en-US" sz="2400" b="1" dirty="0" smtClean="0">
                <a:latin typeface="Cambria" pitchFamily="18" charset="0"/>
              </a:rPr>
              <a:t>	The ministries of Paul, Apollos, and Cephas, were given by God for the churches spiritual growth.  In fact, </a:t>
            </a:r>
            <a:r>
              <a:rPr lang="en-US" sz="2400" b="1" i="1" u="sng" dirty="0" smtClean="0">
                <a:effectLst>
                  <a:outerShdw blurRad="38100" dist="38100" dir="2700000" algn="tl">
                    <a:srgbClr val="000000">
                      <a:alpha val="43137"/>
                    </a:srgbClr>
                  </a:outerShdw>
                </a:effectLst>
                <a:latin typeface="Cambria" pitchFamily="18" charset="0"/>
              </a:rPr>
              <a:t>everything</a:t>
            </a:r>
            <a:r>
              <a:rPr lang="en-US" sz="2400" b="1" dirty="0" smtClean="0">
                <a:latin typeface="Cambria" pitchFamily="18" charset="0"/>
              </a:rPr>
              <a:t> is useful for our journey heavenward – the world, life, death, things present and future – because </a:t>
            </a:r>
            <a:r>
              <a:rPr lang="en-US" sz="2400" b="1" i="1" u="sng" dirty="0" smtClean="0">
                <a:effectLst>
                  <a:outerShdw blurRad="38100" dist="38100" dir="2700000" algn="tl">
                    <a:srgbClr val="000000">
                      <a:alpha val="43137"/>
                    </a:srgbClr>
                  </a:outerShdw>
                </a:effectLst>
                <a:latin typeface="Cambria" pitchFamily="18" charset="0"/>
              </a:rPr>
              <a:t>everything</a:t>
            </a:r>
            <a:r>
              <a:rPr lang="en-US" sz="2400" b="1" dirty="0" smtClean="0">
                <a:latin typeface="Cambria" pitchFamily="18" charset="0"/>
              </a:rPr>
              <a:t> ultimately belongs to Christ and God (</a:t>
            </a:r>
            <a:r>
              <a:rPr lang="en-US" sz="2400" b="1" dirty="0" smtClean="0">
                <a:effectLst>
                  <a:outerShdw blurRad="38100" dist="38100" dir="2700000" algn="tl">
                    <a:srgbClr val="000000">
                      <a:alpha val="43137"/>
                    </a:srgbClr>
                  </a:outerShdw>
                </a:effectLst>
                <a:latin typeface="Cambria" pitchFamily="18" charset="0"/>
              </a:rPr>
              <a:t>3:22-23</a:t>
            </a:r>
            <a:r>
              <a:rPr lang="en-US" sz="2400" b="1" dirty="0" smtClean="0">
                <a:latin typeface="Cambria" pitchFamily="18" charset="0"/>
              </a:rPr>
              <a:t>). </a:t>
            </a:r>
          </a:p>
          <a:p>
            <a:pPr marL="53975">
              <a:spcAft>
                <a:spcPts val="1200"/>
              </a:spcAft>
              <a:tabLst>
                <a:tab pos="457200" algn="l"/>
              </a:tabLst>
            </a:pPr>
            <a:r>
              <a:rPr lang="en-US" sz="2400" b="1" dirty="0">
                <a:latin typeface="Cambria" pitchFamily="18" charset="0"/>
              </a:rPr>
              <a:t>	</a:t>
            </a:r>
            <a:r>
              <a:rPr lang="en-US" sz="2400" b="1" dirty="0" smtClean="0">
                <a:latin typeface="Cambria" pitchFamily="18" charset="0"/>
              </a:rPr>
              <a:t>While this may seem like over-the-top exaggeration, Paul says the same thing in Romans 8:28, </a:t>
            </a:r>
            <a:r>
              <a:rPr lang="en-US" sz="2400" b="1" i="1" dirty="0" smtClean="0">
                <a:latin typeface="Cambria" pitchFamily="18" charset="0"/>
              </a:rPr>
              <a:t>“</a:t>
            </a:r>
            <a:r>
              <a:rPr lang="en-US" sz="2400" b="1" i="1" dirty="0">
                <a:latin typeface="Cambria" panose="02040503050406030204" pitchFamily="18" charset="0"/>
                <a:ea typeface="Cambria" panose="02040503050406030204" pitchFamily="18" charset="0"/>
              </a:rPr>
              <a:t>And we know that all things work together for good to those who love God, to those who are the called according to His purpose</a:t>
            </a:r>
            <a:r>
              <a:rPr lang="en-US" sz="2400" b="1" i="1" dirty="0" smtClean="0">
                <a:latin typeface="Cambria" panose="02040503050406030204" pitchFamily="18" charset="0"/>
                <a:ea typeface="Cambria" panose="02040503050406030204" pitchFamily="18" charset="0"/>
              </a:rPr>
              <a:t>.”</a:t>
            </a:r>
          </a:p>
          <a:p>
            <a:pPr marL="53975">
              <a:spcAft>
                <a:spcPts val="1200"/>
              </a:spcAft>
              <a:tabLst>
                <a:tab pos="457200" algn="l"/>
              </a:tabLst>
            </a:pP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Without qualification,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all</a:t>
            </a:r>
            <a:r>
              <a:rPr lang="en-US" sz="2400" b="1" dirty="0" smtClean="0">
                <a:latin typeface="Cambria" panose="02040503050406030204" pitchFamily="18" charset="0"/>
                <a:ea typeface="Cambria" panose="02040503050406030204" pitchFamily="18" charset="0"/>
              </a:rPr>
              <a:t>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things</a:t>
            </a:r>
            <a:r>
              <a:rPr lang="en-US" sz="2400" b="1" dirty="0" smtClean="0">
                <a:latin typeface="Cambria" panose="02040503050406030204" pitchFamily="18" charset="0"/>
                <a:ea typeface="Cambria" panose="02040503050406030204" pitchFamily="18" charset="0"/>
              </a:rPr>
              <a:t> are choreographed by the all-powerful, all-wise, all-knowing God for the good of His people.   </a:t>
            </a:r>
          </a:p>
          <a:p>
            <a:pPr marL="53975">
              <a:spcAft>
                <a:spcPts val="1200"/>
              </a:spcAft>
              <a:tabLst>
                <a:tab pos="457200" algn="l"/>
              </a:tabLst>
            </a:pP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That may seem like foolishness to the world.  But to believers living by the Spirit, it represents the wisdom of God. </a:t>
            </a:r>
          </a:p>
        </p:txBody>
      </p:sp>
    </p:spTree>
    <p:extLst>
      <p:ext uri="{BB962C8B-B14F-4D97-AF65-F5344CB8AC3E}">
        <p14:creationId xmlns:p14="http://schemas.microsoft.com/office/powerpoint/2010/main" xmlns="" val="246627815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2" name="Rectangle 1"/>
          <p:cNvSpPr/>
          <p:nvPr/>
        </p:nvSpPr>
        <p:spPr>
          <a:xfrm>
            <a:off x="762000" y="914400"/>
            <a:ext cx="7315200" cy="3231654"/>
          </a:xfrm>
          <a:prstGeom prst="rect">
            <a:avLst/>
          </a:prstGeom>
          <a:effectLst>
            <a:outerShdw blurRad="50800" dist="38100" dir="18900000" algn="bl" rotWithShape="0">
              <a:prstClr val="black">
                <a:alpha val="60000"/>
              </a:prstClr>
            </a:outerShdw>
          </a:effectLst>
        </p:spPr>
        <p:txBody>
          <a:bodyPr wrap="square">
            <a:spAutoFit/>
          </a:bodyPr>
          <a:lstStyle/>
          <a:p>
            <a:pPr lvl="0" algn="ctr">
              <a:spcBef>
                <a:spcPct val="0"/>
              </a:spcBef>
              <a:defRPr/>
            </a:pPr>
            <a:r>
              <a:rPr lang="en-US" sz="72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Applications</a:t>
            </a:r>
          </a:p>
          <a:p>
            <a:pPr lvl="0" algn="ctr">
              <a:spcBef>
                <a:spcPct val="0"/>
              </a:spcBef>
              <a:defRPr/>
            </a:pPr>
            <a:r>
              <a:rPr lang="en-US" sz="60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Of the</a:t>
            </a:r>
          </a:p>
          <a:p>
            <a:pPr lvl="0" algn="ctr">
              <a:spcBef>
                <a:spcPct val="0"/>
              </a:spcBef>
              <a:defRPr/>
            </a:pPr>
            <a:r>
              <a:rPr lang="en-US" sz="72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lesson</a:t>
            </a:r>
            <a:endParaRPr lang="en-US" sz="88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endParaRPr>
          </a:p>
        </p:txBody>
      </p:sp>
      <p:sp>
        <p:nvSpPr>
          <p:cNvPr id="3" name="TextBox 2"/>
          <p:cNvSpPr txBox="1"/>
          <p:nvPr/>
        </p:nvSpPr>
        <p:spPr>
          <a:xfrm>
            <a:off x="304800" y="4648200"/>
            <a:ext cx="8610600" cy="584775"/>
          </a:xfrm>
          <a:prstGeom prst="rect">
            <a:avLst/>
          </a:prstGeom>
          <a:noFill/>
          <a:effectLst>
            <a:outerShdw blurRad="50800" dist="76200" dir="18900000" algn="bl" rotWithShape="0">
              <a:prstClr val="black">
                <a:alpha val="50000"/>
              </a:prstClr>
            </a:outerShdw>
          </a:effectLst>
        </p:spPr>
        <p:txBody>
          <a:bodyPr wrap="square" rtlCol="0">
            <a:spAutoFit/>
          </a:bodyPr>
          <a:lstStyle/>
          <a:p>
            <a:pPr algn="ctr"/>
            <a:r>
              <a:rPr lang="en-US" sz="3200" dirty="0" smtClean="0">
                <a:solidFill>
                  <a:schemeClr val="bg1"/>
                </a:solidFill>
                <a:effectLst>
                  <a:outerShdw blurRad="38100" dist="38100" dir="2700000" algn="tl">
                    <a:srgbClr val="000000">
                      <a:alpha val="43137"/>
                    </a:srgbClr>
                  </a:outerShdw>
                </a:effectLst>
                <a:latin typeface="Constantia" pitchFamily="18" charset="0"/>
              </a:rPr>
              <a:t>Building Up or Tearing Down?</a:t>
            </a:r>
            <a:endParaRPr lang="en-US" sz="3200" dirty="0">
              <a:solidFill>
                <a:schemeClr val="bg1"/>
              </a:solidFill>
              <a:effectLst>
                <a:outerShdw blurRad="38100" dist="38100" dir="2700000" algn="tl">
                  <a:srgbClr val="000000">
                    <a:alpha val="43137"/>
                  </a:srgbClr>
                </a:outerShdw>
              </a:effectLst>
              <a:latin typeface="Constantia" pitchFamily="18" charset="0"/>
            </a:endParaRPr>
          </a:p>
        </p:txBody>
      </p:sp>
    </p:spTree>
    <p:extLst>
      <p:ext uri="{BB962C8B-B14F-4D97-AF65-F5344CB8AC3E}">
        <p14:creationId xmlns:p14="http://schemas.microsoft.com/office/powerpoint/2010/main" xmlns="" val="13535651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8247"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 – </a:t>
            </a:r>
            <a:r>
              <a:rPr lang="en-US" sz="23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Building up or tearing down?</a:t>
            </a: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54106" y="1219200"/>
            <a:ext cx="8458200" cy="5232202"/>
          </a:xfrm>
          <a:prstGeom prst="rect">
            <a:avLst/>
          </a:prstGeom>
          <a:noFill/>
          <a:effectLst/>
        </p:spPr>
        <p:txBody>
          <a:bodyPr wrap="square" rtlCol="0">
            <a:spAutoFit/>
          </a:bodyPr>
          <a:lstStyle/>
          <a:p>
            <a:pPr indent="457200">
              <a:tabLst>
                <a:tab pos="45720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Swindoll</a:t>
            </a:r>
            <a:r>
              <a:rPr lang="en-US" sz="2400" b="1" dirty="0" smtClean="0">
                <a:latin typeface="Cambria" panose="02040503050406030204" pitchFamily="18" charset="0"/>
                <a:ea typeface="Cambria" panose="02040503050406030204" pitchFamily="18" charset="0"/>
              </a:rPr>
              <a:t> reminds us in closing … How God takes His spiritual building project –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 church </a:t>
            </a:r>
            <a:r>
              <a:rPr lang="en-US" sz="2400" b="1" dirty="0" smtClean="0">
                <a:latin typeface="Cambria" panose="02040503050406030204" pitchFamily="18" charset="0"/>
                <a:ea typeface="Cambria" panose="02040503050406030204" pitchFamily="18" charset="0"/>
              </a:rPr>
              <a:t>– very seriously.  So seriously, in fact, that Paul warns of dire consequences if anyone contributes to its </a:t>
            </a:r>
            <a:r>
              <a:rPr lang="en-US" sz="2400" b="1" i="1" dirty="0" smtClean="0">
                <a:latin typeface="Cambria" panose="02040503050406030204" pitchFamily="18" charset="0"/>
                <a:ea typeface="Cambria" panose="02040503050406030204" pitchFamily="18" charset="0"/>
              </a:rPr>
              <a:t>destruction</a:t>
            </a:r>
            <a:r>
              <a:rPr lang="en-US" sz="2400" b="1" dirty="0" smtClean="0">
                <a:latin typeface="Cambria" panose="02040503050406030204" pitchFamily="18" charset="0"/>
                <a:ea typeface="Cambria" panose="02040503050406030204" pitchFamily="18" charset="0"/>
              </a:rPr>
              <a:t> rather than to its </a:t>
            </a:r>
            <a:r>
              <a:rPr lang="en-US" sz="2400" b="1" i="1" dirty="0" smtClean="0">
                <a:latin typeface="Cambria" panose="02040503050406030204" pitchFamily="18" charset="0"/>
                <a:ea typeface="Cambria" panose="02040503050406030204" pitchFamily="18" charset="0"/>
              </a:rPr>
              <a:t>construction</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3:17</a:t>
            </a:r>
            <a:r>
              <a:rPr lang="en-US" sz="2400" b="1" dirty="0" smtClean="0">
                <a:latin typeface="Cambria" panose="02040503050406030204" pitchFamily="18" charset="0"/>
                <a:ea typeface="Cambria" panose="02040503050406030204" pitchFamily="18" charset="0"/>
              </a:rPr>
              <a:t>).</a:t>
            </a:r>
          </a:p>
          <a:p>
            <a:pPr indent="457200">
              <a:tabLst>
                <a:tab pos="457200" algn="l"/>
              </a:tabLst>
            </a:pPr>
            <a:endParaRPr lang="en-US" sz="1200" b="1" dirty="0" smtClean="0">
              <a:latin typeface="Cambria" panose="02040503050406030204" pitchFamily="18" charset="0"/>
              <a:ea typeface="Cambria" panose="02040503050406030204" pitchFamily="18" charset="0"/>
            </a:endParaRPr>
          </a:p>
          <a:p>
            <a:pPr indent="457200">
              <a:tabLst>
                <a:tab pos="45720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But what about us?</a:t>
            </a:r>
          </a:p>
          <a:p>
            <a:pPr indent="457200">
              <a:tabLst>
                <a:tab pos="457200" algn="l"/>
              </a:tabLst>
            </a:pPr>
            <a:endParaRPr lang="en-US" sz="12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Are we concerned enough about the growth of fellow believers in our local churches to seriously evaluate our own contributions to its ministry?</a:t>
            </a:r>
          </a:p>
          <a:p>
            <a:pPr indent="457200">
              <a:tabLst>
                <a:tab pos="457200" algn="l"/>
              </a:tabLst>
            </a:pPr>
            <a:endParaRPr lang="en-US" sz="12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Not just our financial contributions, but how we build up the body of Christ through quality character and service toward our brothers and sisters in Christ.  </a:t>
            </a:r>
          </a:p>
          <a:p>
            <a:pPr indent="457200">
              <a:tabLst>
                <a:tab pos="457200" algn="l"/>
              </a:tabLst>
            </a:pPr>
            <a:endParaRPr lang="en-US" sz="1000" b="1" dirty="0" smtClean="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29562535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8247"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 – </a:t>
            </a:r>
            <a:r>
              <a:rPr lang="en-US" sz="23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Building up or tearing down?</a:t>
            </a: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54106" y="1090014"/>
            <a:ext cx="8458200" cy="5632311"/>
          </a:xfrm>
          <a:prstGeom prst="rect">
            <a:avLst/>
          </a:prstGeom>
          <a:noFill/>
          <a:effectLst/>
        </p:spPr>
        <p:txBody>
          <a:bodyPr wrap="square" rtlCol="0">
            <a:spAutoFit/>
          </a:bodyPr>
          <a:lstStyle/>
          <a:p>
            <a:pPr indent="457200">
              <a:tabLst>
                <a:tab pos="457200" algn="l"/>
              </a:tabLst>
            </a:pPr>
            <a:r>
              <a:rPr lang="en-US" sz="2400" b="1" dirty="0" smtClean="0">
                <a:latin typeface="Cambria" panose="02040503050406030204" pitchFamily="18" charset="0"/>
                <a:ea typeface="Cambria" panose="02040503050406030204" pitchFamily="18" charset="0"/>
              </a:rPr>
              <a:t>Our building projects will one day be inspected by eyes that can see into every nook and cranny, crack and crevice, closet and attic of our lives. </a:t>
            </a:r>
          </a:p>
          <a:p>
            <a:pPr indent="457200">
              <a:tabLst>
                <a:tab pos="457200" algn="l"/>
              </a:tabLst>
            </a:pPr>
            <a:endParaRPr lang="en-US" sz="1200" b="1" dirty="0" smtClean="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So we should resist taking shortcuts in the local church ministry set before us.  We should follow God’s blueprint exactly, building our lives on His foundation with materials that will withstand the blaze of His coming glory. </a:t>
            </a:r>
          </a:p>
          <a:p>
            <a:pPr indent="457200">
              <a:tabLst>
                <a:tab pos="457200" algn="l"/>
              </a:tabLst>
            </a:pPr>
            <a:endParaRPr lang="en-US" sz="12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We should ask some practical questions related to the quality of the materials we’re using in the spiritual construction of our own local churches. </a:t>
            </a:r>
          </a:p>
          <a:p>
            <a:pPr indent="457200">
              <a:tabLst>
                <a:tab pos="457200" algn="l"/>
              </a:tabLst>
            </a:pPr>
            <a:endParaRPr lang="en-US" sz="1200" b="1" dirty="0">
              <a:latin typeface="Cambria" panose="02040503050406030204" pitchFamily="18" charset="0"/>
              <a:ea typeface="Cambria" panose="02040503050406030204" pitchFamily="18" charset="0"/>
            </a:endParaRPr>
          </a:p>
          <a:p>
            <a:pPr indent="457200">
              <a:tabLst>
                <a:tab pos="45720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Are we building up . . . or tearing down?</a:t>
            </a:r>
          </a:p>
          <a:p>
            <a:pPr indent="457200">
              <a:tabLst>
                <a:tab pos="457200" algn="l"/>
              </a:tabLst>
            </a:pPr>
            <a:endParaRPr lang="en-US" sz="1200" b="1" dirty="0" smtClean="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To </a:t>
            </a:r>
            <a:r>
              <a:rPr lang="en-US" sz="2400" b="1" dirty="0">
                <a:latin typeface="Cambria" panose="02040503050406030204" pitchFamily="18" charset="0"/>
                <a:ea typeface="Cambria" panose="02040503050406030204" pitchFamily="18" charset="0"/>
              </a:rPr>
              <a:t>help us respond to this searching inquiry consider </a:t>
            </a:r>
            <a:r>
              <a:rPr lang="en-US" sz="2400" b="1" dirty="0" smtClean="0">
                <a:latin typeface="Cambria" panose="02040503050406030204" pitchFamily="18" charset="0"/>
                <a:ea typeface="Cambria" panose="02040503050406030204" pitchFamily="18" charset="0"/>
              </a:rPr>
              <a:t>the following </a:t>
            </a:r>
            <a:r>
              <a:rPr lang="en-US" sz="2400" b="1" dirty="0">
                <a:latin typeface="Cambria" panose="02040503050406030204" pitchFamily="18" charset="0"/>
                <a:ea typeface="Cambria" panose="02040503050406030204" pitchFamily="18" charset="0"/>
              </a:rPr>
              <a:t>probing questions.  </a:t>
            </a:r>
            <a:endParaRPr lang="en-US" sz="1000" b="1" dirty="0" smtClean="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18780466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wipe(left)">
                                      <p:cBhvr>
                                        <p:cTn id="27" dur="10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8247"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 – </a:t>
            </a:r>
            <a:r>
              <a:rPr lang="en-US" sz="23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Building up or tearing down?</a:t>
            </a: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54106" y="1219200"/>
            <a:ext cx="8561294" cy="5447645"/>
          </a:xfrm>
          <a:prstGeom prst="rect">
            <a:avLst/>
          </a:prstGeom>
          <a:noFill/>
          <a:effectLst/>
        </p:spPr>
        <p:txBody>
          <a:bodyPr wrap="square" rtlCol="0">
            <a:spAutoFit/>
          </a:bodyPr>
          <a:lstStyle/>
          <a:p>
            <a:pPr marL="457200" indent="-457200">
              <a:buFont typeface="+mj-lt"/>
              <a:buAutoNum type="arabicPeriod"/>
              <a:tabLst>
                <a:tab pos="457200" algn="l"/>
              </a:tabLst>
            </a:pPr>
            <a:r>
              <a:rPr lang="en-US" sz="2400" b="1" dirty="0" smtClean="0">
                <a:latin typeface="Cambria" panose="02040503050406030204" pitchFamily="18" charset="0"/>
                <a:ea typeface="Cambria" panose="02040503050406030204" pitchFamily="18" charset="0"/>
              </a:rPr>
              <a:t>Am I building up believers in my church with quality works of </a:t>
            </a:r>
            <a:r>
              <a:rPr lang="en-US" sz="2400" b="1" i="1" dirty="0" smtClean="0">
                <a:latin typeface="Cambria" panose="02040503050406030204" pitchFamily="18" charset="0"/>
                <a:ea typeface="Cambria" panose="02040503050406030204" pitchFamily="18" charset="0"/>
              </a:rPr>
              <a:t>humility</a:t>
            </a:r>
            <a:r>
              <a:rPr lang="en-US" sz="2400" b="1" dirty="0" smtClean="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patience</a:t>
            </a:r>
            <a:r>
              <a:rPr lang="en-US" sz="2400" b="1" dirty="0" smtClean="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love</a:t>
            </a:r>
            <a:r>
              <a:rPr lang="en-US" sz="2400" b="1" dirty="0" smtClean="0">
                <a:latin typeface="Cambria" panose="02040503050406030204" pitchFamily="18" charset="0"/>
                <a:ea typeface="Cambria" panose="02040503050406030204" pitchFamily="18" charset="0"/>
              </a:rPr>
              <a:t> and </a:t>
            </a:r>
            <a:r>
              <a:rPr lang="en-US" sz="2400" b="1" i="1" dirty="0" smtClean="0">
                <a:latin typeface="Cambria" panose="02040503050406030204" pitchFamily="18" charset="0"/>
                <a:ea typeface="Cambria" panose="02040503050406030204" pitchFamily="18" charset="0"/>
              </a:rPr>
              <a:t>integrity</a:t>
            </a:r>
            <a:r>
              <a:rPr lang="en-US" sz="2400" b="1" dirty="0" smtClean="0">
                <a:latin typeface="Cambria" panose="02040503050406030204" pitchFamily="18" charset="0"/>
                <a:ea typeface="Cambria" panose="02040503050406030204" pitchFamily="18" charset="0"/>
              </a:rPr>
              <a:t>?  Or am I contributing poor quality works like </a:t>
            </a:r>
            <a:r>
              <a:rPr lang="en-US" sz="2400" b="1" i="1" dirty="0" smtClean="0">
                <a:latin typeface="Cambria" panose="02040503050406030204" pitchFamily="18" charset="0"/>
                <a:ea typeface="Cambria" panose="02040503050406030204" pitchFamily="18" charset="0"/>
              </a:rPr>
              <a:t>arrogance</a:t>
            </a:r>
            <a:r>
              <a:rPr lang="en-US" sz="2400" b="1" dirty="0" smtClean="0">
                <a:latin typeface="Cambria" panose="02040503050406030204" pitchFamily="18" charset="0"/>
                <a:ea typeface="Cambria" panose="02040503050406030204" pitchFamily="18" charset="0"/>
              </a:rPr>
              <a:t>, </a:t>
            </a:r>
            <a:r>
              <a:rPr lang="en-US" sz="2400" b="1" i="1" dirty="0">
                <a:latin typeface="Cambria" panose="02040503050406030204" pitchFamily="18" charset="0"/>
                <a:ea typeface="Cambria" panose="02040503050406030204" pitchFamily="18" charset="0"/>
              </a:rPr>
              <a:t>bitterness</a:t>
            </a:r>
            <a:r>
              <a:rPr lang="en-US" sz="2400" b="1" dirty="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impatience</a:t>
            </a:r>
            <a:r>
              <a:rPr lang="en-US" sz="2400" b="1" dirty="0" smtClean="0">
                <a:latin typeface="Cambria" panose="02040503050406030204" pitchFamily="18" charset="0"/>
                <a:ea typeface="Cambria" panose="02040503050406030204" pitchFamily="18" charset="0"/>
              </a:rPr>
              <a:t>, or </a:t>
            </a:r>
            <a:r>
              <a:rPr lang="en-US" sz="2400" b="1" i="1" dirty="0" smtClean="0">
                <a:latin typeface="Cambria" panose="02040503050406030204" pitchFamily="18" charset="0"/>
                <a:ea typeface="Cambria" panose="02040503050406030204" pitchFamily="18" charset="0"/>
              </a:rPr>
              <a:t>disharmony</a:t>
            </a:r>
            <a:r>
              <a:rPr lang="en-US" sz="2400" b="1" dirty="0" smtClean="0">
                <a:latin typeface="Cambria" panose="02040503050406030204" pitchFamily="18" charset="0"/>
                <a:ea typeface="Cambria" panose="02040503050406030204" pitchFamily="18" charset="0"/>
              </a:rPr>
              <a:t>. </a:t>
            </a:r>
          </a:p>
          <a:p>
            <a:pPr marL="228600" indent="-228600">
              <a:buFont typeface="+mj-lt"/>
              <a:buAutoNum type="arabicPeriod"/>
              <a:tabLst>
                <a:tab pos="457200" algn="l"/>
              </a:tabLst>
            </a:pPr>
            <a:endParaRPr lang="en-US" sz="1200" b="1" dirty="0">
              <a:latin typeface="Cambria" panose="02040503050406030204" pitchFamily="18" charset="0"/>
              <a:ea typeface="Cambria" panose="02040503050406030204" pitchFamily="18" charset="0"/>
            </a:endParaRPr>
          </a:p>
          <a:p>
            <a:pPr marL="457200" indent="-457200">
              <a:buFont typeface="+mj-lt"/>
              <a:buAutoNum type="arabicPeriod"/>
              <a:tabLst>
                <a:tab pos="457200" algn="l"/>
              </a:tabLst>
            </a:pPr>
            <a:r>
              <a:rPr lang="en-US" sz="2400" b="1" dirty="0" smtClean="0">
                <a:latin typeface="Cambria" panose="02040503050406030204" pitchFamily="18" charset="0"/>
                <a:ea typeface="Cambria" panose="02040503050406030204" pitchFamily="18" charset="0"/>
              </a:rPr>
              <a:t>Am I neglecting ministry opportunities that could be building up my church members?  What are they? </a:t>
            </a:r>
          </a:p>
          <a:p>
            <a:pPr marL="228600" indent="-228600">
              <a:buFont typeface="+mj-lt"/>
              <a:buAutoNum type="arabicPeriod"/>
              <a:tabLst>
                <a:tab pos="457200" algn="l"/>
              </a:tabLst>
            </a:pPr>
            <a:endParaRPr lang="en-US" sz="1200" b="1" dirty="0" smtClean="0">
              <a:latin typeface="Cambria" panose="02040503050406030204" pitchFamily="18" charset="0"/>
              <a:ea typeface="Cambria" panose="02040503050406030204" pitchFamily="18" charset="0"/>
            </a:endParaRPr>
          </a:p>
          <a:p>
            <a:pPr marL="457200" indent="-457200">
              <a:buFont typeface="+mj-lt"/>
              <a:buAutoNum type="arabicPeriod"/>
              <a:tabLst>
                <a:tab pos="457200" algn="l"/>
              </a:tabLst>
            </a:pPr>
            <a:r>
              <a:rPr lang="en-US" sz="2400" b="1" dirty="0" smtClean="0">
                <a:latin typeface="Cambria" panose="02040503050406030204" pitchFamily="18" charset="0"/>
                <a:ea typeface="Cambria" panose="02040503050406030204" pitchFamily="18" charset="0"/>
              </a:rPr>
              <a:t>Have I failed to see my church with the same </a:t>
            </a:r>
            <a:r>
              <a:rPr lang="en-US" sz="2400" b="1" i="1" dirty="0" smtClean="0">
                <a:latin typeface="Cambria" panose="02040503050406030204" pitchFamily="18" charset="0"/>
                <a:ea typeface="Cambria" panose="02040503050406030204" pitchFamily="18" charset="0"/>
              </a:rPr>
              <a:t>love</a:t>
            </a:r>
            <a:r>
              <a:rPr lang="en-US" sz="2400" b="1" dirty="0" smtClean="0">
                <a:latin typeface="Cambria" panose="02040503050406030204" pitchFamily="18" charset="0"/>
                <a:ea typeface="Cambria" panose="02040503050406030204" pitchFamily="18" charset="0"/>
              </a:rPr>
              <a:t> and </a:t>
            </a:r>
            <a:r>
              <a:rPr lang="en-US" sz="2400" b="1" i="1" dirty="0" smtClean="0">
                <a:latin typeface="Cambria" panose="02040503050406030204" pitchFamily="18" charset="0"/>
                <a:ea typeface="Cambria" panose="02040503050406030204" pitchFamily="18" charset="0"/>
              </a:rPr>
              <a:t>priority</a:t>
            </a:r>
            <a:r>
              <a:rPr lang="en-US" sz="2400" b="1" dirty="0" smtClean="0">
                <a:latin typeface="Cambria" panose="02040503050406030204" pitchFamily="18" charset="0"/>
                <a:ea typeface="Cambria" panose="02040503050406030204" pitchFamily="18" charset="0"/>
              </a:rPr>
              <a:t> that God sees it, as His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temple</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3:16</a:t>
            </a:r>
            <a:r>
              <a:rPr lang="en-US" sz="2400" b="1" dirty="0" smtClean="0">
                <a:latin typeface="Cambria" panose="02040503050406030204" pitchFamily="18" charset="0"/>
                <a:ea typeface="Cambria" panose="02040503050406030204" pitchFamily="18" charset="0"/>
              </a:rPr>
              <a:t>)?  What things in my life have I been consistently placing ahead of God’s church</a:t>
            </a:r>
            <a:r>
              <a:rPr lang="en-US" sz="2400" b="1" dirty="0">
                <a:latin typeface="Cambria" panose="02040503050406030204" pitchFamily="18" charset="0"/>
                <a:ea typeface="Cambria" panose="02040503050406030204" pitchFamily="18" charset="0"/>
              </a:rPr>
              <a:t>. </a:t>
            </a:r>
            <a:endParaRPr lang="en-US" sz="2400" b="1" dirty="0" smtClean="0">
              <a:latin typeface="Cambria" panose="02040503050406030204" pitchFamily="18" charset="0"/>
              <a:ea typeface="Cambria" panose="02040503050406030204" pitchFamily="18" charset="0"/>
            </a:endParaRPr>
          </a:p>
          <a:p>
            <a:pPr marL="228600" indent="-228600">
              <a:buFont typeface="+mj-lt"/>
              <a:buAutoNum type="arabicPeriod"/>
              <a:tabLst>
                <a:tab pos="457200" algn="l"/>
              </a:tabLst>
            </a:pPr>
            <a:endParaRPr lang="en-US" sz="1200" b="1" dirty="0">
              <a:latin typeface="Cambria" panose="02040503050406030204" pitchFamily="18" charset="0"/>
              <a:ea typeface="Cambria" panose="02040503050406030204" pitchFamily="18" charset="0"/>
            </a:endParaRPr>
          </a:p>
          <a:p>
            <a:pPr marL="457200" indent="-457200">
              <a:buFont typeface="+mj-lt"/>
              <a:buAutoNum type="arabicPeriod"/>
              <a:tabLst>
                <a:tab pos="457200" algn="l"/>
              </a:tabLst>
            </a:pPr>
            <a:r>
              <a:rPr lang="en-US" sz="2400" b="1" dirty="0" smtClean="0">
                <a:latin typeface="Cambria" panose="02040503050406030204" pitchFamily="18" charset="0"/>
                <a:ea typeface="Cambria" panose="02040503050406030204" pitchFamily="18" charset="0"/>
              </a:rPr>
              <a:t>Am </a:t>
            </a:r>
            <a:r>
              <a:rPr lang="en-US" sz="2400" b="1" dirty="0">
                <a:latin typeface="Cambria" panose="02040503050406030204" pitchFamily="18" charset="0"/>
                <a:ea typeface="Cambria" panose="02040503050406030204" pitchFamily="18" charset="0"/>
              </a:rPr>
              <a:t>I truly giving my whole </a:t>
            </a:r>
            <a:r>
              <a:rPr lang="en-US" sz="2400" b="1" i="1" dirty="0">
                <a:latin typeface="Cambria" panose="02040503050406030204" pitchFamily="18" charset="0"/>
                <a:ea typeface="Cambria" panose="02040503050406030204" pitchFamily="18" charset="0"/>
              </a:rPr>
              <a:t>heart</a:t>
            </a:r>
            <a:r>
              <a:rPr lang="en-US" sz="2400" b="1" dirty="0">
                <a:latin typeface="Cambria" panose="02040503050406030204" pitchFamily="18" charset="0"/>
                <a:ea typeface="Cambria" panose="02040503050406030204" pitchFamily="18" charset="0"/>
              </a:rPr>
              <a:t>, </a:t>
            </a:r>
            <a:r>
              <a:rPr lang="en-US" sz="2400" b="1" i="1" dirty="0">
                <a:latin typeface="Cambria" panose="02040503050406030204" pitchFamily="18" charset="0"/>
                <a:ea typeface="Cambria" panose="02040503050406030204" pitchFamily="18" charset="0"/>
              </a:rPr>
              <a:t>soul</a:t>
            </a:r>
            <a:r>
              <a:rPr lang="en-US" sz="2400" b="1" dirty="0">
                <a:latin typeface="Cambria" panose="02040503050406030204" pitchFamily="18" charset="0"/>
                <a:ea typeface="Cambria" panose="02040503050406030204" pitchFamily="18" charset="0"/>
              </a:rPr>
              <a:t>, </a:t>
            </a:r>
            <a:r>
              <a:rPr lang="en-US" sz="2400" b="1" i="1" dirty="0">
                <a:latin typeface="Cambria" panose="02040503050406030204" pitchFamily="18" charset="0"/>
                <a:ea typeface="Cambria" panose="02040503050406030204" pitchFamily="18" charset="0"/>
              </a:rPr>
              <a:t>mind</a:t>
            </a:r>
            <a:r>
              <a:rPr lang="en-US" sz="2400" b="1" dirty="0">
                <a:latin typeface="Cambria" panose="02040503050406030204" pitchFamily="18" charset="0"/>
                <a:ea typeface="Cambria" panose="02040503050406030204" pitchFamily="18" charset="0"/>
              </a:rPr>
              <a:t> and </a:t>
            </a:r>
            <a:r>
              <a:rPr lang="en-US" sz="2400" b="1" i="1" dirty="0">
                <a:latin typeface="Cambria" panose="02040503050406030204" pitchFamily="18" charset="0"/>
                <a:ea typeface="Cambria" panose="02040503050406030204" pitchFamily="18" charset="0"/>
              </a:rPr>
              <a:t>strength</a:t>
            </a:r>
            <a:r>
              <a:rPr lang="en-US" sz="2400" b="1" dirty="0">
                <a:latin typeface="Cambria" panose="02040503050406030204" pitchFamily="18" charset="0"/>
                <a:ea typeface="Cambria" panose="02040503050406030204" pitchFamily="18" charset="0"/>
              </a:rPr>
              <a:t> to the Lord’s service? </a:t>
            </a:r>
            <a:r>
              <a:rPr lang="en-US" sz="2400" b="1" dirty="0" smtClean="0">
                <a:latin typeface="Cambria" panose="02040503050406030204" pitchFamily="18" charset="0"/>
                <a:ea typeface="Cambria" panose="02040503050406030204" pitchFamily="18" charset="0"/>
              </a:rPr>
              <a:t> On </a:t>
            </a:r>
            <a:r>
              <a:rPr lang="en-US" sz="2400" b="1" dirty="0">
                <a:latin typeface="Cambria" panose="02040503050406030204" pitchFamily="18" charset="0"/>
                <a:ea typeface="Cambria" panose="02040503050406030204" pitchFamily="18" charset="0"/>
              </a:rPr>
              <a:t>what things am I focusing my greatest affections and attention</a:t>
            </a:r>
            <a:r>
              <a:rPr lang="en-US" sz="2400" b="1" dirty="0" smtClean="0">
                <a:latin typeface="Cambria" panose="02040503050406030204" pitchFamily="18" charset="0"/>
                <a:ea typeface="Cambria" panose="02040503050406030204" pitchFamily="18" charset="0"/>
              </a:rPr>
              <a:t>?</a:t>
            </a:r>
            <a:endParaRPr lang="en-US" sz="1000" b="1" dirty="0" smtClean="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187326911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2700000" scaled="0"/>
          <a:tileRect/>
        </a:gradFill>
        <a:effectLst/>
      </p:bgPr>
    </p:bg>
    <p:spTree>
      <p:nvGrpSpPr>
        <p:cNvPr id="1" name=""/>
        <p:cNvGrpSpPr/>
        <p:nvPr/>
      </p:nvGrpSpPr>
      <p:grpSpPr>
        <a:xfrm>
          <a:off x="0" y="0"/>
          <a:ext cx="0" cy="0"/>
          <a:chOff x="0" y="0"/>
          <a:chExt cx="0" cy="0"/>
        </a:xfrm>
      </p:grpSpPr>
      <p:pic>
        <p:nvPicPr>
          <p:cNvPr id="3" name="Picture 2" descr="12-1 Jesus2.jpg"/>
          <p:cNvPicPr>
            <a:picLocks noChangeAspect="1"/>
          </p:cNvPicPr>
          <p:nvPr/>
        </p:nvPicPr>
        <p:blipFill>
          <a:blip r:embed="rId2" cstate="print"/>
          <a:stretch>
            <a:fillRect/>
          </a:stretch>
        </p:blipFill>
        <p:spPr>
          <a:xfrm>
            <a:off x="228600" y="152400"/>
            <a:ext cx="8686800" cy="6553200"/>
          </a:xfrm>
          <a:prstGeom prst="rect">
            <a:avLst/>
          </a:prstGeom>
          <a:ln>
            <a:noFill/>
          </a:ln>
          <a:effectLst>
            <a:outerShdw blurRad="190500" algn="tl" rotWithShape="0">
              <a:srgbClr val="000000">
                <a:alpha val="70000"/>
              </a:srgbClr>
            </a:outerShdw>
          </a:effectLst>
        </p:spPr>
      </p:pic>
      <p:pic>
        <p:nvPicPr>
          <p:cNvPr id="4" name="Picture 3" descr="https://i0.wp.com/www.ldsdaily.com/wp-content/uploads/2016/04/Check-Out-These-Six-Stunning-Digital-Paintings-of-Jesus-Christ.jpg?resize=768%2C384&amp;ssl=1"/>
          <p:cNvPicPr/>
          <p:nvPr/>
        </p:nvPicPr>
        <p:blipFill>
          <a:blip r:embed="rId3" cstate="print"/>
          <a:srcRect l="42308"/>
          <a:stretch>
            <a:fillRect/>
          </a:stretch>
        </p:blipFill>
        <p:spPr bwMode="auto">
          <a:xfrm>
            <a:off x="990600" y="304800"/>
            <a:ext cx="7239000" cy="6248400"/>
          </a:xfrm>
          <a:prstGeom prst="rect">
            <a:avLst/>
          </a:prstGeom>
          <a:ln>
            <a:noFill/>
          </a:ln>
          <a:effectLst>
            <a:outerShdw blurRad="190500" algn="tl" rotWithShape="0">
              <a:srgbClr val="000000">
                <a:alpha val="70000"/>
              </a:srgbClr>
            </a:outerShdw>
          </a:effectLst>
        </p:spPr>
      </p:pic>
      <p:sp>
        <p:nvSpPr>
          <p:cNvPr id="5" name="TextBox 4"/>
          <p:cNvSpPr txBox="1"/>
          <p:nvPr/>
        </p:nvSpPr>
        <p:spPr>
          <a:xfrm>
            <a:off x="1143000" y="5562600"/>
            <a:ext cx="6858000" cy="646331"/>
          </a:xfrm>
          <a:prstGeom prst="rect">
            <a:avLst/>
          </a:prstGeom>
          <a:noFill/>
        </p:spPr>
        <p:txBody>
          <a:bodyPr wrap="square" rtlCol="0">
            <a:spAutoFit/>
          </a:bodyPr>
          <a:lstStyle/>
          <a:p>
            <a:pPr algn="ctr"/>
            <a:r>
              <a:rPr lang="en-US" sz="3600" b="1" i="1" dirty="0" smtClean="0">
                <a:ln w="10160">
                  <a:solidFill>
                    <a:schemeClr val="accent5"/>
                  </a:solidFill>
                  <a:prstDash val="solid"/>
                </a:ln>
                <a:solidFill>
                  <a:srgbClr val="FF0000"/>
                </a:solidFill>
                <a:effectLst>
                  <a:outerShdw blurRad="38100" dist="38100" dir="1800000" algn="bl" rotWithShape="0">
                    <a:srgbClr val="FFFF00"/>
                  </a:outerShdw>
                </a:effectLst>
                <a:latin typeface="Calibri" panose="020F0502020204030204" pitchFamily="34" charset="0"/>
                <a:cs typeface="Calibri" panose="020F0502020204030204" pitchFamily="34" charset="0"/>
              </a:rPr>
              <a:t>Cure For Divisions</a:t>
            </a:r>
            <a:endParaRPr lang="en-US" sz="3600" b="1" i="1" dirty="0">
              <a:ln w="10160">
                <a:solidFill>
                  <a:schemeClr val="accent5"/>
                </a:solidFill>
                <a:prstDash val="solid"/>
              </a:ln>
              <a:solidFill>
                <a:srgbClr val="FF0000"/>
              </a:solidFill>
              <a:effectLst>
                <a:outerShdw blurRad="38100" dist="38100" dir="1800000" algn="bl" rotWithShape="0">
                  <a:srgbClr val="FFFF00"/>
                </a:outerShdw>
              </a:effectLst>
              <a:latin typeface="Calibri" panose="020F0502020204030204" pitchFamily="34" charset="0"/>
              <a:cs typeface="Calibri" panose="020F050202020403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32" fill="hold" nodeType="afterEffect">
                                  <p:stCondLst>
                                    <p:cond delay="2000"/>
                                  </p:stCondLst>
                                  <p:childTnLst>
                                    <p:set>
                                      <p:cBhvr>
                                        <p:cTn id="10" dur="1" fill="hold">
                                          <p:stCondLst>
                                            <p:cond delay="0"/>
                                          </p:stCondLst>
                                        </p:cTn>
                                        <p:tgtEl>
                                          <p:spTgt spid="4"/>
                                        </p:tgtEl>
                                        <p:attrNameLst>
                                          <p:attrName>style.visibility</p:attrName>
                                        </p:attrNameLst>
                                      </p:cBhvr>
                                      <p:to>
                                        <p:strVal val="visible"/>
                                      </p:to>
                                    </p:set>
                                    <p:animEffect transition="in" filter="diamond(out)">
                                      <p:cBhvr>
                                        <p:cTn id="11" dur="2000"/>
                                        <p:tgtEl>
                                          <p:spTgt spid="4"/>
                                        </p:tgtEl>
                                      </p:cBhvr>
                                    </p:animEffect>
                                  </p:childTnLst>
                                </p:cTn>
                              </p:par>
                            </p:childTnLst>
                          </p:cTn>
                        </p:par>
                        <p:par>
                          <p:cTn id="12" fill="hold">
                            <p:stCondLst>
                              <p:cond delay="60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04800" y="228600"/>
            <a:ext cx="8458200" cy="646331"/>
          </a:xfrm>
          <a:prstGeom prst="rect">
            <a:avLst/>
          </a:prstGeom>
          <a:solidFill>
            <a:srgbClr val="00B0F0"/>
          </a:solidFill>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Georgia" pitchFamily="18" charset="0"/>
              </a:rPr>
              <a:t>NEXT CLASS – 21 June 2023</a:t>
            </a:r>
            <a:endParaRPr lang="en-US" sz="3600" b="1" dirty="0">
              <a:solidFill>
                <a:srgbClr val="FFFF00"/>
              </a:solidFill>
              <a:effectLst>
                <a:outerShdw blurRad="38100" dist="38100" dir="2700000" algn="tl">
                  <a:srgbClr val="000000">
                    <a:alpha val="43137"/>
                  </a:srgbClr>
                </a:outerShdw>
              </a:effectLst>
              <a:latin typeface="Georgia" pitchFamily="18" charset="0"/>
            </a:endParaRPr>
          </a:p>
        </p:txBody>
      </p:sp>
      <p:sp>
        <p:nvSpPr>
          <p:cNvPr id="3" name="Rectangle 5"/>
          <p:cNvSpPr txBox="1">
            <a:spLocks noChangeArrowheads="1"/>
          </p:cNvSpPr>
          <p:nvPr/>
        </p:nvSpPr>
        <p:spPr>
          <a:xfrm>
            <a:off x="304800" y="1219200"/>
            <a:ext cx="8534400" cy="646331"/>
          </a:xfrm>
          <a:prstGeom prst="rect">
            <a:avLst/>
          </a:prstGeom>
        </p:spPr>
        <p:style>
          <a:lnRef idx="2">
            <a:schemeClr val="accent2"/>
          </a:lnRef>
          <a:fillRef idx="1">
            <a:schemeClr val="lt1"/>
          </a:fillRef>
          <a:effectRef idx="0">
            <a:schemeClr val="accent2"/>
          </a:effectRef>
          <a:fontRef idx="minor">
            <a:schemeClr val="dk1"/>
          </a:fontRef>
        </p:style>
        <p:txBody>
          <a:bodyPr vert="horz" wrap="square" anchor="ctr" anchorCtr="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spcBef>
                <a:spcPct val="0"/>
              </a:spcBef>
              <a:defRPr/>
            </a:pPr>
            <a:r>
              <a:rPr lang="en-US" sz="36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rPr>
              <a:t>Book of First Corinthians</a:t>
            </a:r>
            <a:endParaRPr lang="en-US" sz="30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endParaRPr>
          </a:p>
        </p:txBody>
      </p:sp>
      <p:sp>
        <p:nvSpPr>
          <p:cNvPr id="4" name="TextBox 3"/>
          <p:cNvSpPr txBox="1"/>
          <p:nvPr/>
        </p:nvSpPr>
        <p:spPr>
          <a:xfrm>
            <a:off x="304800" y="2133600"/>
            <a:ext cx="8534400" cy="3631763"/>
          </a:xfrm>
          <a:prstGeom prst="rect">
            <a:avLst/>
          </a:prstGeom>
          <a:noFill/>
        </p:spPr>
        <p:txBody>
          <a:bodyPr wrap="square" lIns="0" tIns="91440" rIns="0" bIns="91440" rtlCol="0">
            <a:spAutoFit/>
          </a:bodyPr>
          <a:lstStyle/>
          <a:p>
            <a:pPr marL="274320" indent="-274320">
              <a:spcAft>
                <a:spcPts val="2400"/>
              </a:spcAft>
            </a:pPr>
            <a:r>
              <a:rPr lang="en-US" sz="3200" b="1" dirty="0" smtClean="0">
                <a:solidFill>
                  <a:srgbClr val="FF0000"/>
                </a:solidFill>
                <a:latin typeface="Britannic Bold" pitchFamily="34" charset="0"/>
              </a:rPr>
              <a:t>	</a:t>
            </a:r>
            <a:r>
              <a:rPr lang="en-US" sz="3000" b="1" dirty="0" smtClean="0">
                <a:solidFill>
                  <a:srgbClr val="FF0000"/>
                </a:solidFill>
                <a:latin typeface="Britannic Bold" pitchFamily="34" charset="0"/>
              </a:rPr>
              <a:t>Before next class, read the below chapters in the </a:t>
            </a:r>
            <a:r>
              <a:rPr lang="en-US" sz="3000" b="1" dirty="0" err="1" smtClean="0">
                <a:solidFill>
                  <a:srgbClr val="FF0000"/>
                </a:solidFill>
                <a:latin typeface="Britannic Bold" pitchFamily="34" charset="0"/>
              </a:rPr>
              <a:t>NKJV</a:t>
            </a:r>
            <a:r>
              <a:rPr lang="en-US" sz="3000" b="1" dirty="0" smtClean="0">
                <a:solidFill>
                  <a:srgbClr val="FF0000"/>
                </a:solidFill>
                <a:latin typeface="Britannic Bold" pitchFamily="34" charset="0"/>
              </a:rPr>
              <a:t> and in one other versions of the Bible, i.e., </a:t>
            </a:r>
            <a:r>
              <a:rPr lang="en-US" sz="3000" b="1" dirty="0" err="1" smtClean="0">
                <a:solidFill>
                  <a:srgbClr val="FF0000"/>
                </a:solidFill>
                <a:latin typeface="Britannic Bold" pitchFamily="34" charset="0"/>
              </a:rPr>
              <a:t>KJV</a:t>
            </a:r>
            <a:r>
              <a:rPr lang="en-US" sz="3000" b="1" dirty="0" smtClean="0">
                <a:solidFill>
                  <a:srgbClr val="FF0000"/>
                </a:solidFill>
                <a:latin typeface="Britannic Bold" pitchFamily="34" charset="0"/>
              </a:rPr>
              <a:t>, </a:t>
            </a:r>
            <a:r>
              <a:rPr lang="en-US" sz="3000" b="1" dirty="0" err="1" smtClean="0">
                <a:solidFill>
                  <a:srgbClr val="FF0000"/>
                </a:solidFill>
                <a:latin typeface="Britannic Bold" pitchFamily="34" charset="0"/>
              </a:rPr>
              <a:t>NRSV</a:t>
            </a:r>
            <a:r>
              <a:rPr lang="en-US" sz="3000" b="1" dirty="0" smtClean="0">
                <a:solidFill>
                  <a:srgbClr val="FF0000"/>
                </a:solidFill>
                <a:latin typeface="Britannic Bold" pitchFamily="34" charset="0"/>
              </a:rPr>
              <a:t>, </a:t>
            </a:r>
            <a:r>
              <a:rPr lang="en-US" sz="3000" b="1" dirty="0" err="1" smtClean="0">
                <a:solidFill>
                  <a:srgbClr val="FF0000"/>
                </a:solidFill>
                <a:latin typeface="Britannic Bold" pitchFamily="34" charset="0"/>
              </a:rPr>
              <a:t>NIV</a:t>
            </a:r>
            <a:r>
              <a:rPr lang="en-US" sz="3000" b="1" dirty="0" smtClean="0">
                <a:solidFill>
                  <a:srgbClr val="FF0000"/>
                </a:solidFill>
                <a:latin typeface="Britannic Bold" pitchFamily="34" charset="0"/>
              </a:rPr>
              <a:t>, </a:t>
            </a:r>
            <a:r>
              <a:rPr lang="en-US" sz="3000" b="1" dirty="0" err="1" smtClean="0">
                <a:solidFill>
                  <a:srgbClr val="FF0000"/>
                </a:solidFill>
                <a:latin typeface="Britannic Bold" pitchFamily="34" charset="0"/>
              </a:rPr>
              <a:t>CEV</a:t>
            </a:r>
            <a:r>
              <a:rPr lang="en-US" sz="3000" b="1" dirty="0" smtClean="0">
                <a:solidFill>
                  <a:srgbClr val="FF0000"/>
                </a:solidFill>
                <a:latin typeface="Britannic Bold" pitchFamily="34" charset="0"/>
              </a:rPr>
              <a:t>, </a:t>
            </a:r>
            <a:r>
              <a:rPr lang="en-US" sz="3000" b="1" dirty="0" err="1" smtClean="0">
                <a:solidFill>
                  <a:srgbClr val="FF0000"/>
                </a:solidFill>
                <a:latin typeface="Britannic Bold" pitchFamily="34" charset="0"/>
              </a:rPr>
              <a:t>etc</a:t>
            </a:r>
            <a:r>
              <a:rPr lang="en-US" sz="3000" b="1" dirty="0" smtClean="0">
                <a:solidFill>
                  <a:srgbClr val="FF0000"/>
                </a:solidFill>
                <a:latin typeface="Britannic Bold" pitchFamily="34" charset="0"/>
              </a:rPr>
              <a:t> … </a:t>
            </a:r>
          </a:p>
          <a:p>
            <a:pPr marL="274320" indent="-274320" algn="ctr">
              <a:spcAft>
                <a:spcPts val="1200"/>
              </a:spcAft>
            </a:pPr>
            <a:r>
              <a:rPr lang="en-US" sz="2800" b="1" dirty="0" smtClean="0">
                <a:solidFill>
                  <a:prstClr val="black"/>
                </a:solidFill>
                <a:effectLst>
                  <a:outerShdw blurRad="38100" dist="38100" dir="2700000" algn="tl">
                    <a:srgbClr val="000000">
                      <a:alpha val="43137"/>
                    </a:srgbClr>
                  </a:outerShdw>
                </a:effectLst>
                <a:latin typeface="Cambria" pitchFamily="18" charset="0"/>
              </a:rPr>
              <a:t>Chapter 4:1 – 21                                </a:t>
            </a:r>
          </a:p>
          <a:p>
            <a:pPr marL="274320" indent="-274320" algn="ctr">
              <a:spcAft>
                <a:spcPts val="1200"/>
              </a:spcAft>
            </a:pPr>
            <a:r>
              <a:rPr lang="en-US" sz="2800" b="1" dirty="0" smtClean="0">
                <a:solidFill>
                  <a:prstClr val="black"/>
                </a:solidFill>
                <a:effectLst>
                  <a:outerShdw blurRad="38100" dist="38100" dir="2700000" algn="tl">
                    <a:srgbClr val="000000">
                      <a:alpha val="43137"/>
                    </a:srgbClr>
                  </a:outerShdw>
                </a:effectLst>
                <a:latin typeface="Cambria" pitchFamily="18" charset="0"/>
              </a:rPr>
              <a:t>“Corrections From A Faithful Father!” </a:t>
            </a:r>
            <a:endParaRPr lang="en-US" sz="2800" b="1" dirty="0">
              <a:solidFill>
                <a:prstClr val="black"/>
              </a:solidFill>
              <a:latin typeface="Cambria" pitchFamily="18" charset="0"/>
            </a:endParaRPr>
          </a:p>
          <a:p>
            <a:pPr marL="457200" algn="ctr">
              <a:spcAft>
                <a:spcPts val="2400"/>
              </a:spcAft>
            </a:pPr>
            <a:r>
              <a:rPr lang="en-US" sz="3600" b="1" dirty="0" smtClean="0">
                <a:solidFill>
                  <a:prstClr val="black"/>
                </a:solidFill>
                <a:effectLst>
                  <a:outerShdw blurRad="38100" dist="38100" dir="2700000" algn="tl">
                    <a:srgbClr val="000000">
                      <a:alpha val="43137"/>
                    </a:srgbClr>
                  </a:outerShdw>
                </a:effectLst>
                <a:latin typeface="Cambria" pitchFamily="18" charset="0"/>
              </a:rPr>
              <a:t>  </a:t>
            </a:r>
            <a:endParaRPr lang="en-US" sz="2800" b="1" dirty="0" smtClean="0">
              <a:solidFill>
                <a:prstClr val="black"/>
              </a:solidFill>
              <a:latin typeface="Cambria"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par>
                                <p:cTn id="7" presetID="45" presetClass="entr" presetSubtype="0"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anim calcmode="lin" valueType="num">
                                      <p:cBhvr>
                                        <p:cTn id="10" dur="500" fill="hold"/>
                                        <p:tgtEl>
                                          <p:spTgt spid="2"/>
                                        </p:tgtEl>
                                        <p:attrNameLst>
                                          <p:attrName>ppt_w</p:attrName>
                                        </p:attrNameLst>
                                      </p:cBhvr>
                                      <p:tavLst>
                                        <p:tav tm="0" fmla="#ppt_w*sin(2.5*pi*$)">
                                          <p:val>
                                            <p:fltVal val="0"/>
                                          </p:val>
                                        </p:tav>
                                        <p:tav tm="100000">
                                          <p:val>
                                            <p:fltVal val="1"/>
                                          </p:val>
                                        </p:tav>
                                      </p:tavLst>
                                    </p:anim>
                                    <p:anim calcmode="lin" valueType="num">
                                      <p:cBhvr>
                                        <p:cTn id="11" dur="500" fill="hold"/>
                                        <p:tgtEl>
                                          <p:spTgt spid="2"/>
                                        </p:tgtEl>
                                        <p:attrNameLst>
                                          <p:attrName>ppt_h</p:attrName>
                                        </p:attrNameLst>
                                      </p:cBhvr>
                                      <p:tavLst>
                                        <p:tav tm="0">
                                          <p:val>
                                            <p:strVal val="#ppt_h"/>
                                          </p:val>
                                        </p:tav>
                                        <p:tav tm="100000">
                                          <p:val>
                                            <p:strVal val="#ppt_h"/>
                                          </p:val>
                                        </p:tav>
                                      </p:tavLst>
                                    </p:anim>
                                  </p:childTnLst>
                                </p:cTn>
                              </p:par>
                              <p:par>
                                <p:cTn id="12" presetID="45" presetClass="entr" presetSubtype="0" fill="hold" nodeType="with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7" fill="hold">
                            <p:stCondLst>
                              <p:cond delay="3100"/>
                            </p:stCondLst>
                            <p:childTnLst>
                              <p:par>
                                <p:cTn id="18" presetID="22" presetClass="entr" presetSubtype="8" fill="hold"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1000"/>
                                        <p:tgtEl>
                                          <p:spTgt spid="4">
                                            <p:txEl>
                                              <p:pRg st="0" end="0"/>
                                            </p:txEl>
                                          </p:spTgt>
                                        </p:tgtEl>
                                      </p:cBhvr>
                                    </p:animEffect>
                                  </p:childTnLst>
                                </p:cTn>
                              </p:par>
                            </p:childTnLst>
                          </p:cTn>
                        </p:par>
                        <p:par>
                          <p:cTn id="21" fill="hold">
                            <p:stCondLst>
                              <p:cond delay="4100"/>
                            </p:stCondLst>
                            <p:childTnLst>
                              <p:par>
                                <p:cTn id="22" presetID="22" presetClass="entr" presetSubtype="8" fill="hold" nodeType="after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left)">
                                      <p:cBhvr>
                                        <p:cTn id="24" dur="1000"/>
                                        <p:tgtEl>
                                          <p:spTgt spid="4">
                                            <p:txEl>
                                              <p:pRg st="1" end="1"/>
                                            </p:txEl>
                                          </p:spTgt>
                                        </p:tgtEl>
                                      </p:cBhvr>
                                    </p:animEffect>
                                  </p:childTnLst>
                                </p:cTn>
                              </p:par>
                            </p:childTnLst>
                          </p:cTn>
                        </p:par>
                        <p:par>
                          <p:cTn id="25" fill="hold">
                            <p:stCondLst>
                              <p:cond delay="5100"/>
                            </p:stCondLst>
                            <p:childTnLst>
                              <p:par>
                                <p:cTn id="26" presetID="22" presetClass="entr" presetSubtype="8" fill="hold" nodeType="after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left)">
                                      <p:cBhvr>
                                        <p:cTn id="28"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72035" y="138206"/>
            <a:ext cx="85344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a:t>
            </a:r>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Introduction</a:t>
            </a:r>
          </a:p>
        </p:txBody>
      </p:sp>
      <p:pic>
        <p:nvPicPr>
          <p:cNvPr id="7" name="Picture 5" descr="Scroll.png"/>
          <p:cNvPicPr>
            <a:picLocks noChangeAspect="1"/>
          </p:cNvPicPr>
          <p:nvPr/>
        </p:nvPicPr>
        <p:blipFill>
          <a:blip r:embed="rId3" cstate="print"/>
          <a:srcRect/>
          <a:stretch>
            <a:fillRect/>
          </a:stretch>
        </p:blipFill>
        <p:spPr bwMode="auto">
          <a:xfrm>
            <a:off x="7239000" y="2286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8" name="TextBox 7"/>
          <p:cNvSpPr txBox="1"/>
          <p:nvPr/>
        </p:nvSpPr>
        <p:spPr>
          <a:xfrm>
            <a:off x="286870" y="1093694"/>
            <a:ext cx="8619565" cy="5678478"/>
          </a:xfrm>
          <a:prstGeom prst="rect">
            <a:avLst/>
          </a:prstGeom>
          <a:noFill/>
          <a:effectLst/>
        </p:spPr>
        <p:txBody>
          <a:bodyPr wrap="square" rtlCol="0">
            <a:spAutoFit/>
          </a:bodyPr>
          <a:lstStyle/>
          <a:p>
            <a:pPr>
              <a:tabLst>
                <a:tab pos="457200" algn="l"/>
              </a:tabLst>
            </a:pPr>
            <a:r>
              <a:rPr lang="en-US" sz="2400" b="1" dirty="0" smtClean="0">
                <a:latin typeface="Cambria" panose="02040503050406030204" pitchFamily="18" charset="0"/>
                <a:ea typeface="Cambria" panose="02040503050406030204" pitchFamily="18" charset="0"/>
              </a:rPr>
              <a:t>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Fourth</a:t>
            </a:r>
            <a:r>
              <a:rPr lang="en-US" sz="2400" b="1" dirty="0" smtClean="0">
                <a:latin typeface="Cambria" panose="02040503050406030204" pitchFamily="18" charset="0"/>
                <a:ea typeface="Cambria" panose="02040503050406030204" pitchFamily="18" charset="0"/>
              </a:rPr>
              <a:t> </a:t>
            </a:r>
            <a:r>
              <a:rPr lang="en-US" sz="2400" b="1" dirty="0">
                <a:latin typeface="Cambria" panose="02040503050406030204" pitchFamily="18" charset="0"/>
                <a:ea typeface="Cambria" panose="02040503050406030204" pitchFamily="18" charset="0"/>
              </a:rPr>
              <a:t>section (</a:t>
            </a:r>
            <a:r>
              <a:rPr lang="en-US"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7:1–10:33</a:t>
            </a:r>
            <a:r>
              <a:rPr lang="en-US" sz="2400" b="1" dirty="0">
                <a:latin typeface="Cambria" panose="02040503050406030204" pitchFamily="18" charset="0"/>
                <a:ea typeface="Cambria" panose="02040503050406030204" pitchFamily="18" charset="0"/>
              </a:rPr>
              <a:t>).  To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Strengthen Family </a:t>
            </a:r>
            <a:r>
              <a:rPr lang="en-US" sz="2400" b="1" dirty="0">
                <a:latin typeface="Cambria" panose="02040503050406030204" pitchFamily="18" charset="0"/>
                <a:ea typeface="Cambria" panose="02040503050406030204" pitchFamily="18" charset="0"/>
              </a:rPr>
              <a:t>and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Fellowship,</a:t>
            </a:r>
            <a:r>
              <a:rPr lang="en-US" sz="2400" b="1" dirty="0" smtClean="0">
                <a:latin typeface="Cambria" panose="02040503050406030204" pitchFamily="18" charset="0"/>
                <a:ea typeface="Cambria" panose="02040503050406030204" pitchFamily="18" charset="0"/>
              </a:rPr>
              <a:t> Paul </a:t>
            </a:r>
            <a:r>
              <a:rPr lang="en-US" sz="2400" b="1" dirty="0">
                <a:latin typeface="Cambria" panose="02040503050406030204" pitchFamily="18" charset="0"/>
                <a:ea typeface="Cambria" panose="02040503050406030204" pitchFamily="18" charset="0"/>
              </a:rPr>
              <a:t>addresses issues regarding relationships and answers the questions the church presented to him</a:t>
            </a:r>
            <a:r>
              <a:rPr lang="en-US" sz="2400" b="1" dirty="0" smtClean="0">
                <a:latin typeface="Cambria" panose="02040503050406030204" pitchFamily="18" charset="0"/>
                <a:ea typeface="Cambria" panose="02040503050406030204" pitchFamily="18" charset="0"/>
              </a:rPr>
              <a:t>.</a:t>
            </a:r>
          </a:p>
          <a:p>
            <a:pPr>
              <a:tabLst>
                <a:tab pos="457200" algn="l"/>
              </a:tabLst>
            </a:pPr>
            <a:endParaRPr lang="en-US" sz="900" b="1" dirty="0" smtClean="0">
              <a:latin typeface="Cambria" panose="02040503050406030204" pitchFamily="18" charset="0"/>
              <a:ea typeface="Cambria" panose="02040503050406030204" pitchFamily="18" charset="0"/>
            </a:endParaRPr>
          </a:p>
          <a:p>
            <a:pPr>
              <a:tabLst>
                <a:tab pos="45720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Fifth</a:t>
            </a:r>
            <a:r>
              <a:rPr lang="en-US" sz="2400" b="1" dirty="0" smtClean="0">
                <a:latin typeface="Cambria" panose="02040503050406030204" pitchFamily="18" charset="0"/>
                <a:ea typeface="Cambria" panose="02040503050406030204" pitchFamily="18" charset="0"/>
              </a:rPr>
              <a:t> </a:t>
            </a:r>
            <a:r>
              <a:rPr lang="en-US" sz="2400" b="1" dirty="0">
                <a:latin typeface="Cambria" panose="02040503050406030204" pitchFamily="18" charset="0"/>
                <a:ea typeface="Cambria" panose="02040503050406030204" pitchFamily="18" charset="0"/>
              </a:rPr>
              <a:t>section (</a:t>
            </a:r>
            <a:r>
              <a:rPr lang="en-US"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11:1–14:40</a:t>
            </a: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Ordering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Church </a:t>
            </a:r>
            <a:r>
              <a:rPr lang="en-US" sz="2400" b="1" dirty="0">
                <a:latin typeface="Cambria" panose="02040503050406030204" pitchFamily="18" charset="0"/>
                <a:ea typeface="Cambria" panose="02040503050406030204" pitchFamily="18" charset="0"/>
              </a:rPr>
              <a:t>and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Worship,</a:t>
            </a:r>
            <a:r>
              <a:rPr lang="en-US" sz="2400" b="1" dirty="0">
                <a:latin typeface="Cambria" panose="02040503050406030204" pitchFamily="18" charset="0"/>
                <a:ea typeface="Cambria" panose="02040503050406030204" pitchFamily="18" charset="0"/>
              </a:rPr>
              <a:t> Paul focuses on </a:t>
            </a:r>
            <a:r>
              <a:rPr lang="en-US" sz="2400" b="1" dirty="0" smtClean="0">
                <a:latin typeface="Cambria" panose="02040503050406030204" pitchFamily="18" charset="0"/>
                <a:ea typeface="Cambria" panose="02040503050406030204" pitchFamily="18" charset="0"/>
              </a:rPr>
              <a:t>their </a:t>
            </a:r>
            <a:r>
              <a:rPr lang="en-US" sz="2400" b="1" dirty="0">
                <a:latin typeface="Cambria" panose="02040503050406030204" pitchFamily="18" charset="0"/>
                <a:ea typeface="Cambria" panose="02040503050406030204" pitchFamily="18" charset="0"/>
              </a:rPr>
              <a:t>self-centered approach to worship, and outlines the proper approach to living the Christian life. </a:t>
            </a:r>
            <a:endParaRPr lang="en-US" sz="2400" b="1" dirty="0" smtClean="0">
              <a:latin typeface="Cambria" panose="02040503050406030204" pitchFamily="18" charset="0"/>
              <a:ea typeface="Cambria" panose="02040503050406030204" pitchFamily="18" charset="0"/>
            </a:endParaRPr>
          </a:p>
          <a:p>
            <a:pPr>
              <a:tabLst>
                <a:tab pos="457200" algn="l"/>
              </a:tabLst>
            </a:pPr>
            <a:endParaRPr lang="en-US" sz="900" b="1" dirty="0">
              <a:latin typeface="Cambria" panose="02040503050406030204" pitchFamily="18" charset="0"/>
              <a:ea typeface="Cambria" panose="02040503050406030204" pitchFamily="18" charset="0"/>
            </a:endParaRPr>
          </a:p>
          <a:p>
            <a:pPr>
              <a:tabLst>
                <a:tab pos="45720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Sixth</a:t>
            </a:r>
            <a:r>
              <a:rPr lang="en-US" sz="2400" b="1" dirty="0" smtClean="0">
                <a:latin typeface="Cambria" panose="02040503050406030204" pitchFamily="18" charset="0"/>
                <a:ea typeface="Cambria" panose="02040503050406030204" pitchFamily="18" charset="0"/>
              </a:rPr>
              <a:t> </a:t>
            </a:r>
            <a:r>
              <a:rPr lang="en-US" sz="2400" b="1" dirty="0">
                <a:latin typeface="Cambria" panose="02040503050406030204" pitchFamily="18" charset="0"/>
                <a:ea typeface="Cambria" panose="02040503050406030204" pitchFamily="18" charset="0"/>
              </a:rPr>
              <a:t>section (</a:t>
            </a:r>
            <a:r>
              <a:rPr lang="en-US"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15:1-58</a:t>
            </a: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 Paul </a:t>
            </a:r>
            <a:r>
              <a:rPr lang="en-US" sz="2400" b="1" dirty="0">
                <a:latin typeface="Cambria" panose="02040503050406030204" pitchFamily="18" charset="0"/>
                <a:ea typeface="Cambria" panose="02040503050406030204" pitchFamily="18" charset="0"/>
              </a:rPr>
              <a:t>reiterates the message of the gospel, the person and work of </a:t>
            </a:r>
            <a:r>
              <a:rPr lang="en-US" sz="2400" b="1" dirty="0" smtClean="0">
                <a:latin typeface="Cambria" panose="02040503050406030204" pitchFamily="18" charset="0"/>
                <a:ea typeface="Cambria" panose="02040503050406030204" pitchFamily="18" charset="0"/>
              </a:rPr>
              <a:t>Jesus Christ, </a:t>
            </a:r>
            <a:r>
              <a:rPr lang="en-US" sz="2400" b="1" dirty="0">
                <a:latin typeface="Cambria" panose="02040503050406030204" pitchFamily="18" charset="0"/>
                <a:ea typeface="Cambria" panose="02040503050406030204" pitchFamily="18" charset="0"/>
              </a:rPr>
              <a:t>and </a:t>
            </a:r>
            <a:r>
              <a:rPr lang="en-US" sz="2400" b="1" dirty="0" smtClean="0">
                <a:latin typeface="Cambria" panose="02040503050406030204" pitchFamily="18" charset="0"/>
                <a:ea typeface="Cambria" panose="02040503050406030204" pitchFamily="18" charset="0"/>
              </a:rPr>
              <a:t>dives </a:t>
            </a:r>
            <a:r>
              <a:rPr lang="en-US" sz="2400" b="1" dirty="0">
                <a:latin typeface="Cambria" panose="02040503050406030204" pitchFamily="18" charset="0"/>
                <a:ea typeface="Cambria" panose="02040503050406030204" pitchFamily="18" charset="0"/>
              </a:rPr>
              <a:t>into the </a:t>
            </a:r>
            <a:r>
              <a:rPr lang="en-US" sz="2400" b="1" dirty="0" smtClean="0">
                <a:latin typeface="Cambria" panose="02040503050406030204" pitchFamily="18" charset="0"/>
                <a:ea typeface="Cambria" panose="02040503050406030204" pitchFamily="18" charset="0"/>
              </a:rPr>
              <a:t>doctrine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Concerning Death </a:t>
            </a:r>
            <a:r>
              <a:rPr lang="en-US" sz="2400" b="1" dirty="0">
                <a:latin typeface="Cambria" panose="02040503050406030204" pitchFamily="18" charset="0"/>
                <a:ea typeface="Cambria" panose="02040503050406030204" pitchFamily="18" charset="0"/>
              </a:rPr>
              <a:t>and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Resurrection</a:t>
            </a:r>
            <a:r>
              <a:rPr lang="en-US" sz="2400" b="1" dirty="0">
                <a:latin typeface="Cambria" panose="02040503050406030204" pitchFamily="18" charset="0"/>
                <a:ea typeface="Cambria" panose="02040503050406030204" pitchFamily="18" charset="0"/>
              </a:rPr>
              <a:t>. </a:t>
            </a:r>
            <a:endParaRPr lang="en-US" sz="2400" b="1" dirty="0" smtClean="0">
              <a:latin typeface="Cambria" panose="02040503050406030204" pitchFamily="18" charset="0"/>
              <a:ea typeface="Cambria" panose="02040503050406030204" pitchFamily="18" charset="0"/>
            </a:endParaRPr>
          </a:p>
          <a:p>
            <a:pPr>
              <a:tabLst>
                <a:tab pos="457200" algn="l"/>
              </a:tabLst>
            </a:pPr>
            <a:endParaRPr lang="en-US" sz="900" b="1" dirty="0" smtClean="0">
              <a:latin typeface="Cambria" panose="02040503050406030204" pitchFamily="18" charset="0"/>
              <a:ea typeface="Cambria" panose="02040503050406030204" pitchFamily="18" charset="0"/>
            </a:endParaRPr>
          </a:p>
          <a:p>
            <a:pPr>
              <a:tabLst>
                <a:tab pos="45720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Seventh</a:t>
            </a:r>
            <a:r>
              <a:rPr lang="en-US" sz="2400" b="1" dirty="0" smtClean="0">
                <a:latin typeface="Cambria" panose="02040503050406030204" pitchFamily="18" charset="0"/>
                <a:ea typeface="Cambria" panose="02040503050406030204" pitchFamily="18" charset="0"/>
              </a:rPr>
              <a:t> </a:t>
            </a:r>
            <a:r>
              <a:rPr lang="en-US" sz="2400" b="1" dirty="0">
                <a:latin typeface="Cambria" panose="02040503050406030204" pitchFamily="18" charset="0"/>
                <a:ea typeface="Cambria" panose="02040503050406030204" pitchFamily="18" charset="0"/>
              </a:rPr>
              <a:t>section (</a:t>
            </a:r>
            <a:r>
              <a:rPr lang="en-US"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16:1–24</a:t>
            </a:r>
            <a:r>
              <a:rPr lang="en-US" sz="2400" b="1" dirty="0">
                <a:latin typeface="Cambria" panose="02040503050406030204" pitchFamily="18" charset="0"/>
                <a:ea typeface="Cambria" panose="02040503050406030204" pitchFamily="18" charset="0"/>
              </a:rPr>
              <a:t>).  Paul’s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Concluding Instructions </a:t>
            </a:r>
            <a:r>
              <a:rPr lang="en-US" sz="2400" b="1" dirty="0">
                <a:latin typeface="Cambria" panose="02040503050406030204" pitchFamily="18" charset="0"/>
                <a:ea typeface="Cambria" panose="02040503050406030204" pitchFamily="18" charset="0"/>
              </a:rPr>
              <a:t>and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Warnings</a:t>
            </a:r>
            <a:r>
              <a:rPr lang="en-US" sz="2400" b="1" dirty="0">
                <a:latin typeface="Cambria" panose="02040503050406030204" pitchFamily="18" charset="0"/>
                <a:ea typeface="Cambria" panose="02040503050406030204" pitchFamily="18" charset="0"/>
              </a:rPr>
              <a:t>, directs </a:t>
            </a:r>
            <a:r>
              <a:rPr lang="en-US" sz="2400" b="1" dirty="0" smtClean="0">
                <a:latin typeface="Cambria" panose="02040503050406030204" pitchFamily="18" charset="0"/>
                <a:ea typeface="Cambria" panose="02040503050406030204" pitchFamily="18" charset="0"/>
              </a:rPr>
              <a:t>proper </a:t>
            </a:r>
            <a:r>
              <a:rPr lang="en-US" sz="2400" b="1" dirty="0">
                <a:latin typeface="Cambria" panose="02040503050406030204" pitchFamily="18" charset="0"/>
                <a:ea typeface="Cambria" panose="02040503050406030204" pitchFamily="18" charset="0"/>
              </a:rPr>
              <a:t>collection for the saints in Jerusalem, </a:t>
            </a:r>
            <a:r>
              <a:rPr lang="en-US" sz="2400" b="1" dirty="0" smtClean="0">
                <a:latin typeface="Cambria" panose="02040503050406030204" pitchFamily="18" charset="0"/>
                <a:ea typeface="Cambria" panose="02040503050406030204" pitchFamily="18" charset="0"/>
              </a:rPr>
              <a:t>and exhort </a:t>
            </a:r>
            <a:r>
              <a:rPr lang="en-US" sz="2400" b="1" dirty="0">
                <a:latin typeface="Cambria" panose="02040503050406030204" pitchFamily="18" charset="0"/>
                <a:ea typeface="Cambria" panose="02040503050406030204" pitchFamily="18" charset="0"/>
              </a:rPr>
              <a:t>them to stand firm in their faith, with love for the Lord and hope for His coming. </a:t>
            </a:r>
          </a:p>
        </p:txBody>
      </p:sp>
    </p:spTree>
    <p:extLst>
      <p:ext uri="{BB962C8B-B14F-4D97-AF65-F5344CB8AC3E}">
        <p14:creationId xmlns:p14="http://schemas.microsoft.com/office/powerpoint/2010/main" xmlns="" val="311374448"/>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1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wipe(left)">
                                      <p:cBhvr>
                                        <p:cTn id="17" dur="10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wipe(left)">
                                      <p:cBhvr>
                                        <p:cTn id="22" dur="10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extBox 8"/>
          <p:cNvSpPr txBox="1"/>
          <p:nvPr/>
        </p:nvSpPr>
        <p:spPr>
          <a:xfrm>
            <a:off x="1371600" y="116541"/>
            <a:ext cx="6172200" cy="830997"/>
          </a:xfrm>
          <a:prstGeom prst="rect">
            <a:avLst/>
          </a:prstGeom>
          <a:noFill/>
        </p:spPr>
        <p:txBody>
          <a:bodyPr wrap="square" rtlCol="0">
            <a:spAutoFit/>
          </a:bodyPr>
          <a:lstStyle/>
          <a:p>
            <a:pPr algn="ctr"/>
            <a:r>
              <a:rPr lang="en-US" sz="2400" b="1" dirty="0" smtClean="0">
                <a:latin typeface="Cambria" panose="02040503050406030204" pitchFamily="18" charset="0"/>
                <a:ea typeface="Cambria" panose="02040503050406030204" pitchFamily="18" charset="0"/>
              </a:rPr>
              <a:t>Purpose and Presentation</a:t>
            </a:r>
          </a:p>
          <a:p>
            <a:pPr algn="ctr"/>
            <a:r>
              <a:rPr lang="en-US" sz="2400" b="1" dirty="0" smtClean="0">
                <a:latin typeface="Cambria" panose="02040503050406030204" pitchFamily="18" charset="0"/>
                <a:ea typeface="Cambria" panose="02040503050406030204" pitchFamily="18" charset="0"/>
              </a:rPr>
              <a:t>First Corinthians</a:t>
            </a:r>
            <a:endParaRPr lang="en-US" sz="2400" b="1" dirty="0">
              <a:latin typeface="Cambria" panose="02040503050406030204" pitchFamily="18" charset="0"/>
              <a:ea typeface="Cambria" panose="02040503050406030204"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52400" y="990600"/>
            <a:ext cx="8839200" cy="5634952"/>
          </a:xfrm>
          <a:prstGeom prst="rect">
            <a:avLst/>
          </a:prstGeom>
        </p:spPr>
      </p:pic>
    </p:spTree>
    <p:extLst>
      <p:ext uri="{BB962C8B-B14F-4D97-AF65-F5344CB8AC3E}">
        <p14:creationId xmlns:p14="http://schemas.microsoft.com/office/powerpoint/2010/main" xmlns="" val="2117292866"/>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ible Study on 1 Corinthians - Revive Outreach Church"/>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p:spPr>
      </p:pic>
      <p:sp>
        <p:nvSpPr>
          <p:cNvPr id="8" name="TextBox 7"/>
          <p:cNvSpPr txBox="1"/>
          <p:nvPr/>
        </p:nvSpPr>
        <p:spPr>
          <a:xfrm rot="21445311">
            <a:off x="759648" y="3006909"/>
            <a:ext cx="5583715" cy="461665"/>
          </a:xfrm>
          <a:prstGeom prst="rect">
            <a:avLst/>
          </a:prstGeom>
          <a:noFill/>
        </p:spPr>
        <p:txBody>
          <a:bodyPr wrap="square" rtlCol="0">
            <a:spAutoFit/>
          </a:bodyPr>
          <a:lstStyle/>
          <a:p>
            <a:pPr algn="ctr"/>
            <a:r>
              <a:rPr lang="en-US" sz="2400" b="1" dirty="0" smtClean="0">
                <a:solidFill>
                  <a:srgbClr val="96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Cure for Divisions 3:1-23</a:t>
            </a:r>
            <a:endParaRPr lang="en-US" sz="2400" b="1" dirty="0">
              <a:solidFill>
                <a:srgbClr val="96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23752892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5141" y="1197536"/>
            <a:ext cx="8534400" cy="5062924"/>
          </a:xfrm>
          <a:prstGeom prst="rect">
            <a:avLst/>
          </a:prstGeom>
          <a:noFill/>
          <a:effectLst/>
        </p:spPr>
        <p:txBody>
          <a:bodyPr wrap="square" rtlCol="0">
            <a:spAutoFit/>
          </a:bodyPr>
          <a:lstStyle/>
          <a:p>
            <a:pPr indent="457200"/>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Swindoll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dirty="0">
                <a:latin typeface="Cambria" panose="02040503050406030204" pitchFamily="18" charset="0"/>
                <a:ea typeface="Cambria" panose="02040503050406030204" pitchFamily="18" charset="0"/>
              </a:rPr>
              <a:t>opens this study </a:t>
            </a:r>
            <a:r>
              <a:rPr lang="en-US" sz="2400" b="1" dirty="0" smtClean="0">
                <a:latin typeface="Cambria" panose="02040503050406030204" pitchFamily="18" charset="0"/>
                <a:ea typeface="Cambria" panose="02040503050406030204" pitchFamily="18" charset="0"/>
              </a:rPr>
              <a:t>by calling our attention to the spiritual condition of the Christians in Corinth.  Saying many of them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were a mess,</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he went so far as to call them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pigpen Christians.</a:t>
            </a:r>
            <a:r>
              <a:rPr lang="en-US" sz="2400" b="1" i="1" dirty="0" smtClean="0">
                <a:latin typeface="Cambria" panose="02040503050406030204" pitchFamily="18" charset="0"/>
                <a:ea typeface="Cambria" panose="02040503050406030204" pitchFamily="18" charset="0"/>
              </a:rPr>
              <a:t>”</a:t>
            </a:r>
          </a:p>
          <a:p>
            <a:pPr indent="457200"/>
            <a:endParaRPr lang="en-US" sz="1200" b="1" dirty="0">
              <a:latin typeface="Cambria" panose="02040503050406030204" pitchFamily="18" charset="0"/>
              <a:ea typeface="Cambria" panose="02040503050406030204" pitchFamily="18" charset="0"/>
            </a:endParaRPr>
          </a:p>
          <a:p>
            <a:pPr indent="457200"/>
            <a:r>
              <a:rPr lang="en-US" sz="2400" b="1" i="1" dirty="0" smtClean="0">
                <a:latin typeface="Cambria" panose="02040503050406030204" pitchFamily="18" charset="0"/>
                <a:ea typeface="Cambria" panose="02040503050406030204" pitchFamily="18" charset="0"/>
              </a:rPr>
              <a:t>Declaring that </a:t>
            </a:r>
            <a:r>
              <a:rPr lang="en-US" sz="2400" b="1" dirty="0" smtClean="0">
                <a:latin typeface="Cambria" panose="02040503050406030204" pitchFamily="18" charset="0"/>
                <a:ea typeface="Cambria" panose="02040503050406030204" pitchFamily="18" charset="0"/>
              </a:rPr>
              <a:t>… “God had rescued them from the mire of their sinful lives, washed them clean by the blood of Christ, and illumined their minds by the Holy Spirit.  </a:t>
            </a:r>
          </a:p>
          <a:p>
            <a:pPr indent="457200"/>
            <a:endParaRPr lang="en-US" sz="1100" b="1" dirty="0" smtClean="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Yet they still liked to hang out close to the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pigpen</a:t>
            </a:r>
            <a:r>
              <a:rPr lang="en-US" sz="2400" b="1" dirty="0" smtClean="0">
                <a:latin typeface="Cambria" panose="02040503050406030204" pitchFamily="18" charset="0"/>
                <a:ea typeface="Cambria" panose="02040503050406030204" pitchFamily="18" charset="0"/>
              </a:rPr>
              <a:t>, longing for the warn muck, dipping their feet in the gritty mud, poking their noses through the fence, and wishing they could take another roll in the sludge, just one more time.”</a:t>
            </a:r>
          </a:p>
          <a:p>
            <a:pPr indent="457200"/>
            <a:endParaRPr lang="en-US" sz="1200" b="1" dirty="0">
              <a:latin typeface="Cambria" panose="02040503050406030204" pitchFamily="18" charset="0"/>
              <a:ea typeface="Cambria" panose="02040503050406030204" pitchFamily="18" charset="0"/>
            </a:endParaRPr>
          </a:p>
        </p:txBody>
      </p:sp>
      <p:sp>
        <p:nvSpPr>
          <p:cNvPr id="6"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1 Corinthians - </a:t>
            </a:r>
            <a:r>
              <a:rPr lang="en-US" sz="32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476565" y="287618"/>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94311496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1197536"/>
            <a:ext cx="8382000" cy="4339650"/>
          </a:xfrm>
          <a:prstGeom prst="rect">
            <a:avLst/>
          </a:prstGeom>
          <a:noFill/>
          <a:effectLst/>
        </p:spPr>
        <p:txBody>
          <a:bodyPr wrap="square" rtlCol="0">
            <a:spAutoFit/>
          </a:bodyPr>
          <a:lstStyle/>
          <a:p>
            <a:pPr indent="457200"/>
            <a:r>
              <a:rPr lang="en-US" sz="2400" b="1" dirty="0" smtClean="0">
                <a:latin typeface="Cambria" panose="02040503050406030204" pitchFamily="18" charset="0"/>
                <a:ea typeface="Cambria" panose="02040503050406030204" pitchFamily="18" charset="0"/>
              </a:rPr>
              <a:t>After sharply contrasting the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spiritual person</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with the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natural person</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in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2:14-16</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 </a:t>
            </a:r>
          </a:p>
          <a:p>
            <a:pPr indent="457200"/>
            <a:endParaRPr lang="en-US" sz="1200" b="1" dirty="0">
              <a:latin typeface="Cambria" panose="02040503050406030204" pitchFamily="18" charset="0"/>
              <a:ea typeface="Cambria" panose="02040503050406030204" pitchFamily="18" charset="0"/>
            </a:endParaRPr>
          </a:p>
          <a:p>
            <a:pPr indent="457200"/>
            <a:r>
              <a:rPr lang="en-US" sz="2400" b="1" dirty="0">
                <a:latin typeface="Cambria" panose="02040503050406030204" pitchFamily="18" charset="0"/>
                <a:ea typeface="Cambria" panose="02040503050406030204" pitchFamily="18" charset="0"/>
              </a:rPr>
              <a:t>Paul, </a:t>
            </a:r>
            <a:r>
              <a:rPr lang="en-US" sz="2400" b="1" dirty="0" smtClean="0">
                <a:latin typeface="Cambria" panose="02040503050406030204" pitchFamily="18" charset="0"/>
                <a:ea typeface="Cambria" panose="02040503050406030204" pitchFamily="18" charset="0"/>
              </a:rPr>
              <a:t>then strongly rebukes the Corinthian Christians, suggesting that they could not be objectively descripted as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spiritual</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p>
          <a:p>
            <a:pPr indent="457200"/>
            <a:endParaRPr lang="en-US" sz="1200" b="1" dirty="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Instead, their attitudes and actions placed them in a </a:t>
            </a:r>
            <a:r>
              <a:rPr lang="en-US" sz="2400" b="1" i="1" u="sng" dirty="0" smtClean="0">
                <a:latin typeface="Cambria" panose="02040503050406030204" pitchFamily="18" charset="0"/>
                <a:ea typeface="Cambria" panose="02040503050406030204" pitchFamily="18" charset="0"/>
              </a:rPr>
              <a:t>middle category</a:t>
            </a:r>
            <a:r>
              <a:rPr lang="en-US" sz="2400" b="1" dirty="0" smtClean="0">
                <a:latin typeface="Cambria" panose="02040503050406030204" pitchFamily="18" charset="0"/>
                <a:ea typeface="Cambria" panose="02040503050406030204" pitchFamily="18" charset="0"/>
              </a:rPr>
              <a:t> … While they no longer behaved like the unsaved, neither do they behave like they are saved. </a:t>
            </a:r>
          </a:p>
          <a:p>
            <a:pPr indent="457200"/>
            <a:endParaRPr lang="en-US" sz="1200" b="1" dirty="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They behaved like </a:t>
            </a:r>
            <a:r>
              <a:rPr lang="en-US" sz="2400" b="1" i="1" dirty="0">
                <a:latin typeface="Cambria" panose="02040503050406030204" pitchFamily="18" charset="0"/>
                <a:ea typeface="Cambria" panose="02040503050406030204" pitchFamily="18" charset="0"/>
              </a:rPr>
              <a:t>“</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carnal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Christian,</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en-US" sz="2400" b="1" dirty="0">
                <a:latin typeface="Cambria" panose="02040503050406030204" pitchFamily="18" charset="0"/>
                <a:ea typeface="Cambria" panose="02040503050406030204" pitchFamily="18" charset="0"/>
              </a:rPr>
              <a:t>pathetically </a:t>
            </a:r>
            <a:r>
              <a:rPr lang="en-US" sz="2400" b="1" dirty="0" smtClean="0">
                <a:latin typeface="Cambria" panose="02040503050406030204" pitchFamily="18" charset="0"/>
                <a:ea typeface="Cambria" panose="02040503050406030204" pitchFamily="18" charset="0"/>
              </a:rPr>
              <a:t>immature. </a:t>
            </a:r>
            <a:endParaRPr lang="en-US" sz="1200" b="1" dirty="0">
              <a:latin typeface="Cambria" panose="02040503050406030204" pitchFamily="18" charset="0"/>
              <a:ea typeface="Cambria" panose="02040503050406030204" pitchFamily="18" charset="0"/>
            </a:endParaRPr>
          </a:p>
        </p:txBody>
      </p:sp>
      <p:sp>
        <p:nvSpPr>
          <p:cNvPr id="6"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1 Corinthians - </a:t>
            </a:r>
            <a:r>
              <a:rPr lang="en-US" sz="32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476565" y="287618"/>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133961728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46423</TotalTime>
  <Words>2001</Words>
  <Application>Microsoft Office PowerPoint</Application>
  <PresentationFormat>On-screen Show (4:3)</PresentationFormat>
  <Paragraphs>297</Paragraphs>
  <Slides>46</Slides>
  <Notes>43</Notes>
  <HiddenSlides>1</HiddenSlides>
  <MMClips>0</MMClips>
  <ScaleCrop>false</ScaleCrop>
  <HeadingPairs>
    <vt:vector size="4" baseType="variant">
      <vt:variant>
        <vt:lpstr>Theme</vt:lpstr>
      </vt:variant>
      <vt:variant>
        <vt:i4>2</vt:i4>
      </vt:variant>
      <vt:variant>
        <vt:lpstr>Slide Titles</vt:lpstr>
      </vt:variant>
      <vt:variant>
        <vt:i4>46</vt:i4>
      </vt:variant>
    </vt:vector>
  </HeadingPairs>
  <TitlesOfParts>
    <vt:vector size="48" baseType="lpstr">
      <vt:lpstr>Trek</vt:lpstr>
      <vt:lpstr>1_Trek</vt:lpstr>
      <vt:lpstr>Slide 1</vt:lpstr>
      <vt:lpstr>1 Corinthians Introduction</vt:lpstr>
      <vt:lpstr>1 Corinthians Introduction</vt:lpstr>
      <vt:lpstr>1 Corinthians Overview</vt:lpstr>
      <vt:lpstr>1 Corinthians Introduction</vt:lpstr>
      <vt:lpstr>Slide 6</vt:lpstr>
      <vt:lpstr>Slide 7</vt:lpstr>
      <vt:lpstr> 1 Corinthians - Lesson Overview</vt:lpstr>
      <vt:lpstr> 1 Corinthians - Lesson Overview</vt:lpstr>
      <vt:lpstr>1 Corinthians - Lesson Overview</vt:lpstr>
      <vt:lpstr>1 Corinthians 3:1-5 </vt:lpstr>
      <vt:lpstr>1 Corinthians 3:1-5 </vt:lpstr>
      <vt:lpstr>1 Corinthians 3:1-5 </vt:lpstr>
      <vt:lpstr>1 Corinthians 3:1-5 </vt:lpstr>
      <vt:lpstr>1 Corinthians 3:1-5</vt:lpstr>
      <vt:lpstr>1 Corinthians 3:1-5</vt:lpstr>
      <vt:lpstr>1 Corinthians 3:1-5</vt:lpstr>
      <vt:lpstr>1 Corinthians 3:1-5</vt:lpstr>
      <vt:lpstr>1 Corinthians 3:1-5</vt:lpstr>
      <vt:lpstr>1 Corinthians 3:6-9 </vt:lpstr>
      <vt:lpstr>1 Corinthians 3:6-17</vt:lpstr>
      <vt:lpstr>1 Corinthians 3:6-9</vt:lpstr>
      <vt:lpstr>1 Corinthians 3:6-9</vt:lpstr>
      <vt:lpstr>1 Corinthians 3:6-9</vt:lpstr>
      <vt:lpstr>1 Corinthians 3:6-9</vt:lpstr>
      <vt:lpstr>1 Corinthians 3:6-9</vt:lpstr>
      <vt:lpstr>1 Corinthians 3:6-9</vt:lpstr>
      <vt:lpstr>1 Corinthians 3:10-15 </vt:lpstr>
      <vt:lpstr>1 Corinthians 3:10-15</vt:lpstr>
      <vt:lpstr>1 Corinthians 3:10-15</vt:lpstr>
      <vt:lpstr>1 Corinthians 3:10-15</vt:lpstr>
      <vt:lpstr>1 Corinthians 3:16-17 </vt:lpstr>
      <vt:lpstr>1 Corinthians 3:16-17</vt:lpstr>
      <vt:lpstr>1 Corinthians 3:16-17</vt:lpstr>
      <vt:lpstr>1 Corinthians 3:18-23 </vt:lpstr>
      <vt:lpstr>1 Corinthians 3:18-23</vt:lpstr>
      <vt:lpstr>1 Corinthians 3:18-23</vt:lpstr>
      <vt:lpstr>1 Corinthians 3:18-23</vt:lpstr>
      <vt:lpstr>1 Corinthians 3:18-23</vt:lpstr>
      <vt:lpstr>1 Corinthians 3:18-23</vt:lpstr>
      <vt:lpstr>Slide 41</vt:lpstr>
      <vt:lpstr>Application – Building up or tearing down?</vt:lpstr>
      <vt:lpstr>Application – Building up or tearing down?</vt:lpstr>
      <vt:lpstr>Application – Building up or tearing down?</vt:lpstr>
      <vt:lpstr>Slide 45</vt:lpstr>
      <vt:lpstr>Slide 46</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What You Give”</dc:title>
  <dc:creator>Pastor CALundy</dc:creator>
  <cp:lastModifiedBy>Pastor CALundy</cp:lastModifiedBy>
  <cp:revision>8717</cp:revision>
  <cp:lastPrinted>2023-05-06T01:46:48Z</cp:lastPrinted>
  <dcterms:created xsi:type="dcterms:W3CDTF">2016-10-08T19:35:00Z</dcterms:created>
  <dcterms:modified xsi:type="dcterms:W3CDTF">2023-06-15T01:38:57Z</dcterms:modified>
</cp:coreProperties>
</file>